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57" r:id="rId3"/>
    <p:sldId id="321" r:id="rId4"/>
    <p:sldId id="260" r:id="rId5"/>
    <p:sldId id="261" r:id="rId6"/>
    <p:sldId id="262" r:id="rId7"/>
    <p:sldId id="263" r:id="rId8"/>
    <p:sldId id="264" r:id="rId9"/>
    <p:sldId id="265" r:id="rId10"/>
    <p:sldId id="266" r:id="rId11"/>
    <p:sldId id="320"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304" r:id="rId27"/>
    <p:sldId id="282" r:id="rId28"/>
    <p:sldId id="281" r:id="rId29"/>
    <p:sldId id="283" r:id="rId30"/>
    <p:sldId id="315" r:id="rId31"/>
    <p:sldId id="287" r:id="rId32"/>
    <p:sldId id="297" r:id="rId33"/>
    <p:sldId id="288" r:id="rId34"/>
    <p:sldId id="298" r:id="rId35"/>
    <p:sldId id="299" r:id="rId36"/>
    <p:sldId id="303" r:id="rId37"/>
    <p:sldId id="301" r:id="rId38"/>
    <p:sldId id="290" r:id="rId39"/>
    <p:sldId id="289" r:id="rId40"/>
    <p:sldId id="307" r:id="rId41"/>
    <p:sldId id="317" r:id="rId42"/>
    <p:sldId id="306" r:id="rId43"/>
    <p:sldId id="302" r:id="rId44"/>
    <p:sldId id="318" r:id="rId45"/>
    <p:sldId id="316" r:id="rId46"/>
    <p:sldId id="309" r:id="rId47"/>
    <p:sldId id="311" r:id="rId48"/>
    <p:sldId id="312" r:id="rId49"/>
    <p:sldId id="313" r:id="rId50"/>
    <p:sldId id="310" r:id="rId51"/>
    <p:sldId id="308" r:id="rId52"/>
    <p:sldId id="284" r:id="rId53"/>
    <p:sldId id="285" r:id="rId54"/>
    <p:sldId id="286" r:id="rId55"/>
    <p:sldId id="292" r:id="rId5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860000"/>
    <a:srgbClr val="009900"/>
    <a:srgbClr val="0000FF"/>
    <a:srgbClr val="A80000"/>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3" d="100"/>
          <a:sy n="103"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7EFC8D-3D11-4301-B552-5ED59615BCBC}" type="datetimeFigureOut">
              <a:rPr lang="ru-RU" smtClean="0"/>
              <a:pPr/>
              <a:t>17.05.2017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492483-E750-4ACA-99C8-6A524D4B7E1F}"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17.05.2017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7813"/>
            <a:ext cx="8229600" cy="58531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39"/>
          <p:cNvSpPr>
            <a:spLocks noGrp="1" noChangeArrowheads="1"/>
          </p:cNvSpPr>
          <p:nvPr>
            <p:ph type="dt" sz="half" idx="10"/>
          </p:nvPr>
        </p:nvSpPr>
        <p:spPr/>
        <p:txBody>
          <a:bodyPr/>
          <a:lstStyle>
            <a:lvl1pPr>
              <a:defRPr/>
            </a:lvl1pPr>
          </a:lstStyle>
          <a:p>
            <a:pPr>
              <a:defRPr/>
            </a:pPr>
            <a:endParaRPr lang="ru-RU"/>
          </a:p>
        </p:txBody>
      </p:sp>
      <p:sp>
        <p:nvSpPr>
          <p:cNvPr id="4" name="Rectangle 40"/>
          <p:cNvSpPr>
            <a:spLocks noGrp="1" noChangeArrowheads="1"/>
          </p:cNvSpPr>
          <p:nvPr>
            <p:ph type="ftr" sz="quarter" idx="11"/>
          </p:nvPr>
        </p:nvSpPr>
        <p:spPr/>
        <p:txBody>
          <a:bodyPr/>
          <a:lstStyle>
            <a:lvl1pPr>
              <a:defRPr/>
            </a:lvl1pPr>
          </a:lstStyle>
          <a:p>
            <a:pPr>
              <a:defRPr/>
            </a:pPr>
            <a:endParaRPr lang="ru-RU"/>
          </a:p>
        </p:txBody>
      </p:sp>
      <p:sp>
        <p:nvSpPr>
          <p:cNvPr id="5" name="Rectangle 41"/>
          <p:cNvSpPr>
            <a:spLocks noGrp="1" noChangeArrowheads="1"/>
          </p:cNvSpPr>
          <p:nvPr>
            <p:ph type="sldNum" sz="quarter" idx="12"/>
          </p:nvPr>
        </p:nvSpPr>
        <p:spPr/>
        <p:txBody>
          <a:bodyPr/>
          <a:lstStyle>
            <a:lvl1pPr>
              <a:defRPr/>
            </a:lvl1pPr>
          </a:lstStyle>
          <a:p>
            <a:pPr>
              <a:defRPr/>
            </a:pPr>
            <a:fld id="{62FA97BD-9F93-47AE-9EF3-4B3EC8D6C4A3}" type="slidenum">
              <a:rPr lang="ru-RU"/>
              <a:pPr>
                <a:defRPr/>
              </a:pPr>
              <a:t>‹#›</a:t>
            </a:fld>
            <a:endParaRPr lang="ru-RU"/>
          </a:p>
        </p:txBody>
      </p:sp>
    </p:spTree>
  </p:cSld>
  <p:clrMapOvr>
    <a:masterClrMapping/>
  </p:clrMapOvr>
  <p:transition advClick="0" advTm="7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17.05.2017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audio" Target="file:///C:\Users\&#1050;&#1044;&#1052;\Desktop\&#1087;&#1088;&#1077;&#1079;&#1077;&#1085;&#1090;&#1072;&#1094;&#1080;&#1103;111.mp3"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gif"/><Relationship Id="rId4" Type="http://schemas.openxmlformats.org/officeDocument/2006/relationships/image" Target="../media/image15.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gif"/><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3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4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4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0"/>
            <a:ext cx="9144000" cy="6861175"/>
          </a:xfrm>
          <a:prstGeom prst="rect">
            <a:avLst/>
          </a:prstGeom>
          <a:noFill/>
          <a:ln w="9525">
            <a:noFill/>
            <a:miter lim="800000"/>
            <a:headEnd/>
            <a:tailEnd/>
          </a:ln>
          <a:effectLst/>
        </p:spPr>
      </p:pic>
      <p:pic>
        <p:nvPicPr>
          <p:cNvPr id="5" name="Picture 4" descr="http://www.dgmc.dn.ua/uploads/posts/2012-04/1333794240_clip_image001.png"/>
          <p:cNvPicPr>
            <a:picLocks noChangeAspect="1" noChangeArrowheads="1"/>
          </p:cNvPicPr>
          <p:nvPr/>
        </p:nvPicPr>
        <p:blipFill>
          <a:blip r:embed="rId4"/>
          <a:srcRect/>
          <a:stretch>
            <a:fillRect/>
          </a:stretch>
        </p:blipFill>
        <p:spPr bwMode="auto">
          <a:xfrm>
            <a:off x="3357554" y="1285859"/>
            <a:ext cx="4643470" cy="3647437"/>
          </a:xfrm>
          <a:prstGeom prst="rect">
            <a:avLst/>
          </a:prstGeom>
          <a:ln>
            <a:headEnd/>
            <a:tailEnd/>
          </a:ln>
        </p:spPr>
        <p:style>
          <a:lnRef idx="2">
            <a:schemeClr val="accent2"/>
          </a:lnRef>
          <a:fillRef idx="1">
            <a:schemeClr val="lt1"/>
          </a:fillRef>
          <a:effectRef idx="0">
            <a:schemeClr val="accent2"/>
          </a:effectRef>
          <a:fontRef idx="minor">
            <a:schemeClr val="dk1"/>
          </a:fontRef>
        </p:style>
      </p:pic>
      <p:sp>
        <p:nvSpPr>
          <p:cNvPr id="6" name="Прямоугольник 5"/>
          <p:cNvSpPr/>
          <p:nvPr/>
        </p:nvSpPr>
        <p:spPr>
          <a:xfrm>
            <a:off x="4500562" y="4929198"/>
            <a:ext cx="4643438" cy="1200329"/>
          </a:xfrm>
          <a:prstGeom prst="rect">
            <a:avLst/>
          </a:prstGeom>
        </p:spPr>
        <p:style>
          <a:lnRef idx="2">
            <a:schemeClr val="accent2"/>
          </a:lnRef>
          <a:fillRef idx="1">
            <a:schemeClr val="lt1"/>
          </a:fillRef>
          <a:effectRef idx="0">
            <a:schemeClr val="accent2"/>
          </a:effectRef>
          <a:fontRef idx="minor">
            <a:schemeClr val="dk1"/>
          </a:fontRef>
        </p:style>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ru-RU" sz="7200" b="1" spc="50" dirty="0">
                <a:ln w="11430"/>
                <a:solidFill>
                  <a:srgbClr val="C00000"/>
                </a:solidFill>
                <a:effectLst>
                  <a:outerShdw blurRad="76200" dist="50800" dir="5400000" algn="tl" rotWithShape="0">
                    <a:srgbClr val="000000">
                      <a:alpha val="65000"/>
                    </a:srgbClr>
                  </a:outerShdw>
                </a:effectLst>
              </a:rPr>
              <a:t>Кем быть?</a:t>
            </a:r>
          </a:p>
        </p:txBody>
      </p:sp>
      <p:pic>
        <p:nvPicPr>
          <p:cNvPr id="7" name="презентация111.mp3">
            <a:hlinkClick r:id="" action="ppaction://media"/>
          </p:cNvPr>
          <p:cNvPicPr>
            <a:picLocks noRot="1" noChangeAspect="1"/>
          </p:cNvPicPr>
          <p:nvPr>
            <a:audioFile r:link="rId1"/>
          </p:nvPr>
        </p:nvPicPr>
        <p:blipFill>
          <a:blip r:embed="rId5"/>
          <a:stretch>
            <a:fillRect/>
          </a:stretch>
        </p:blipFill>
        <p:spPr>
          <a:xfrm>
            <a:off x="8839200" y="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55">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фото колледжа кач"/>
          <p:cNvPicPr>
            <a:picLocks noChangeAspect="1" noChangeArrowheads="1"/>
          </p:cNvPicPr>
          <p:nvPr/>
        </p:nvPicPr>
        <p:blipFill>
          <a:blip r:embed="rId2"/>
          <a:srcRect/>
          <a:stretch>
            <a:fillRect/>
          </a:stretch>
        </p:blipFill>
        <p:spPr bwMode="auto">
          <a:xfrm>
            <a:off x="-107950" y="-142900"/>
            <a:ext cx="9251950" cy="7000900"/>
          </a:xfrm>
          <a:prstGeom prst="rect">
            <a:avLst/>
          </a:prstGeom>
          <a:noFill/>
          <a:ln w="9525">
            <a:noFill/>
            <a:miter lim="800000"/>
            <a:headEnd/>
            <a:tailEnd/>
          </a:ln>
        </p:spPr>
      </p:pic>
      <p:sp>
        <p:nvSpPr>
          <p:cNvPr id="5" name="Прямоугольник 4"/>
          <p:cNvSpPr/>
          <p:nvPr/>
        </p:nvSpPr>
        <p:spPr>
          <a:xfrm rot="20875011">
            <a:off x="-101937" y="808759"/>
            <a:ext cx="7929586" cy="1913233"/>
          </a:xfrm>
          <a:prstGeom prst="rect">
            <a:avLst/>
          </a:prstGeom>
          <a:noFill/>
        </p:spPr>
        <p:txBody>
          <a:bodyPr wrap="none">
            <a:prstTxWarp prst="textCanUp">
              <a:avLst>
                <a:gd name="adj" fmla="val 67497"/>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kk-KZ" sz="5400" b="1" dirty="0">
                <a:solidFill>
                  <a:srgbClr val="860000"/>
                </a:solidFill>
                <a:latin typeface="Arial" pitchFamily="34" charset="0"/>
                <a:cs typeface="Arial" pitchFamily="34" charset="0"/>
              </a:rPr>
              <a:t>Щучинск қаласы, </a:t>
            </a:r>
            <a:endParaRPr lang="kk-KZ" sz="5400" b="1" dirty="0" smtClean="0">
              <a:solidFill>
                <a:srgbClr val="860000"/>
              </a:solidFill>
              <a:latin typeface="Arial" pitchFamily="34" charset="0"/>
              <a:cs typeface="Arial" pitchFamily="34" charset="0"/>
            </a:endParaRPr>
          </a:p>
          <a:p>
            <a:pPr algn="ctr">
              <a:defRPr/>
            </a:pPr>
            <a:r>
              <a:rPr lang="kk-KZ" sz="5400" b="1" dirty="0" smtClean="0">
                <a:solidFill>
                  <a:srgbClr val="860000"/>
                </a:solidFill>
                <a:latin typeface="Arial" pitchFamily="34" charset="0"/>
                <a:cs typeface="Arial" pitchFamily="34" charset="0"/>
              </a:rPr>
              <a:t>Жоғары </a:t>
            </a:r>
            <a:r>
              <a:rPr lang="kk-KZ" sz="5400" b="1" dirty="0">
                <a:solidFill>
                  <a:srgbClr val="860000"/>
                </a:solidFill>
                <a:latin typeface="Arial" pitchFamily="34" charset="0"/>
                <a:cs typeface="Arial" pitchFamily="34" charset="0"/>
              </a:rPr>
              <a:t>колледж</a:t>
            </a:r>
            <a:endParaRPr lang="ru-RU" sz="5400" b="1" spc="50" dirty="0">
              <a:ln w="11430"/>
              <a:solidFill>
                <a:srgbClr val="86000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6" name="Прямоугольник 5"/>
          <p:cNvSpPr/>
          <p:nvPr/>
        </p:nvSpPr>
        <p:spPr>
          <a:xfrm rot="494039">
            <a:off x="100625" y="3917295"/>
            <a:ext cx="7639205" cy="1955077"/>
          </a:xfrm>
          <a:prstGeom prst="rect">
            <a:avLst/>
          </a:prstGeom>
          <a:noFill/>
        </p:spPr>
        <p:txBody>
          <a:bodyPr wrap="none">
            <a:prstTxWarp prst="textCanUp">
              <a:avLst>
                <a:gd name="adj" fmla="val 66667"/>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ru-RU" sz="5400" b="1" spc="50" dirty="0" smtClean="0">
                <a:ln w="11430"/>
                <a:solidFill>
                  <a:srgbClr val="860000"/>
                </a:solidFill>
                <a:effectLst>
                  <a:outerShdw blurRad="76200" dist="50800" dir="5400000" algn="tl" rotWithShape="0">
                    <a:srgbClr val="000000">
                      <a:alpha val="65000"/>
                    </a:srgbClr>
                  </a:outerShdw>
                </a:effectLst>
              </a:rPr>
              <a:t>Высший </a:t>
            </a:r>
            <a:r>
              <a:rPr lang="ru-RU" sz="5400" b="1" spc="50" dirty="0">
                <a:ln w="11430"/>
                <a:solidFill>
                  <a:srgbClr val="860000"/>
                </a:solidFill>
                <a:effectLst>
                  <a:outerShdw blurRad="76200" dist="50800" dir="5400000" algn="tl" rotWithShape="0">
                    <a:srgbClr val="000000">
                      <a:alpha val="65000"/>
                    </a:srgbClr>
                  </a:outerShdw>
                </a:effectLst>
              </a:rPr>
              <a:t>колледж, </a:t>
            </a:r>
            <a:endParaRPr lang="en-US" sz="5400" b="1" spc="50" dirty="0">
              <a:ln w="11430"/>
              <a:solidFill>
                <a:srgbClr val="860000"/>
              </a:solidFill>
              <a:effectLst>
                <a:outerShdw blurRad="76200" dist="50800" dir="5400000" algn="tl" rotWithShape="0">
                  <a:srgbClr val="000000">
                    <a:alpha val="65000"/>
                  </a:srgbClr>
                </a:outerShdw>
              </a:effectLst>
            </a:endParaRPr>
          </a:p>
          <a:p>
            <a:pPr algn="ctr">
              <a:defRPr/>
            </a:pPr>
            <a:r>
              <a:rPr lang="ru-RU" sz="5400" b="1" spc="50" dirty="0">
                <a:ln w="11430"/>
                <a:solidFill>
                  <a:srgbClr val="860000"/>
                </a:solidFill>
                <a:effectLst>
                  <a:outerShdw blurRad="76200" dist="50800" dir="5400000" algn="tl" rotWithShape="0">
                    <a:srgbClr val="000000">
                      <a:alpha val="65000"/>
                    </a:srgbClr>
                  </a:outerShdw>
                </a:effectLst>
              </a:rPr>
              <a:t>город Щучинск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http://ideyaforbiznes-online.ru/wp-content/uploads/2015/01/11133.jpg"/>
          <p:cNvPicPr/>
          <p:nvPr/>
        </p:nvPicPr>
        <p:blipFill>
          <a:blip r:embed="rId2" cstate="print"/>
          <a:srcRect/>
          <a:stretch>
            <a:fillRect/>
          </a:stretch>
        </p:blipFill>
        <p:spPr bwMode="auto">
          <a:xfrm>
            <a:off x="0" y="260648"/>
            <a:ext cx="9144000" cy="63367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2988" y="5445125"/>
            <a:ext cx="7632700" cy="120015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ru-RU" sz="3600" b="1" dirty="0">
                <a:solidFill>
                  <a:srgbClr val="002060"/>
                </a:solidFill>
                <a:latin typeface="Times New Roman" pitchFamily="18" charset="0"/>
                <a:cs typeface="Times New Roman" pitchFamily="18" charset="0"/>
              </a:rPr>
              <a:t>Специальность 0516000 </a:t>
            </a:r>
          </a:p>
          <a:p>
            <a:pPr algn="ctr">
              <a:defRPr/>
            </a:pPr>
            <a:r>
              <a:rPr lang="ru-RU" sz="3600" b="1" dirty="0">
                <a:solidFill>
                  <a:srgbClr val="002060"/>
                </a:solidFill>
                <a:latin typeface="Times New Roman" pitchFamily="18" charset="0"/>
                <a:cs typeface="Times New Roman" pitchFamily="18" charset="0"/>
              </a:rPr>
              <a:t>«Финансы (по отраслям)»</a:t>
            </a:r>
          </a:p>
        </p:txBody>
      </p:sp>
      <p:pic>
        <p:nvPicPr>
          <p:cNvPr id="5" name="Picture 2" descr="H:\флешка\картинки по финансам\бухуч\00009611.jpg"/>
          <p:cNvPicPr>
            <a:picLocks noChangeAspect="1" noChangeArrowheads="1"/>
          </p:cNvPicPr>
          <p:nvPr/>
        </p:nvPicPr>
        <p:blipFill>
          <a:blip r:embed="rId2"/>
          <a:srcRect/>
          <a:stretch>
            <a:fillRect/>
          </a:stretch>
        </p:blipFill>
        <p:spPr bwMode="auto">
          <a:xfrm>
            <a:off x="468313" y="1628775"/>
            <a:ext cx="8280400" cy="3671888"/>
          </a:xfrm>
          <a:prstGeom prst="rect">
            <a:avLst/>
          </a:prstGeom>
          <a:noFill/>
          <a:ln w="9525">
            <a:noFill/>
            <a:miter lim="800000"/>
            <a:headEnd/>
            <a:tailEnd/>
          </a:ln>
        </p:spPr>
      </p:pic>
      <p:sp>
        <p:nvSpPr>
          <p:cNvPr id="7" name="Прямоугольник 6"/>
          <p:cNvSpPr/>
          <p:nvPr/>
        </p:nvSpPr>
        <p:spPr>
          <a:xfrm>
            <a:off x="900113" y="188913"/>
            <a:ext cx="7632700" cy="120015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ru-RU" sz="3600" b="1" dirty="0">
                <a:solidFill>
                  <a:schemeClr val="accent2">
                    <a:lumMod val="50000"/>
                  </a:schemeClr>
                </a:solidFill>
                <a:latin typeface="Times New Roman" pitchFamily="18" charset="0"/>
                <a:cs typeface="Times New Roman" pitchFamily="18" charset="0"/>
              </a:rPr>
              <a:t>Специальность 0518000 </a:t>
            </a:r>
          </a:p>
          <a:p>
            <a:pPr algn="ctr">
              <a:defRPr/>
            </a:pPr>
            <a:r>
              <a:rPr lang="ru-RU" sz="3600" b="1" dirty="0">
                <a:solidFill>
                  <a:schemeClr val="accent2">
                    <a:lumMod val="50000"/>
                  </a:schemeClr>
                </a:solidFill>
                <a:latin typeface="Times New Roman" pitchFamily="18" charset="0"/>
                <a:cs typeface="Times New Roman" pitchFamily="18" charset="0"/>
              </a:rPr>
              <a:t>«Учёт и аудит (по отраслям)»</a:t>
            </a:r>
          </a:p>
        </p:txBody>
      </p:sp>
    </p:spTree>
  </p:cSld>
  <p:clrMapOvr>
    <a:masterClrMapping/>
  </p:clrMapOvr>
  <p:transition advClick="0" advTm="103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1"/>
          <a:tileRect/>
        </a:gradFill>
        <a:effectLst/>
      </p:bgPr>
    </p:bg>
    <p:spTree>
      <p:nvGrpSpPr>
        <p:cNvPr id="1" name=""/>
        <p:cNvGrpSpPr/>
        <p:nvPr/>
      </p:nvGrpSpPr>
      <p:grpSpPr>
        <a:xfrm>
          <a:off x="0" y="0"/>
          <a:ext cx="0" cy="0"/>
          <a:chOff x="0" y="0"/>
          <a:chExt cx="0" cy="0"/>
        </a:xfrm>
      </p:grpSpPr>
      <p:sp>
        <p:nvSpPr>
          <p:cNvPr id="4" name="Прямоугольник 3"/>
          <p:cNvSpPr/>
          <p:nvPr/>
        </p:nvSpPr>
        <p:spPr>
          <a:xfrm>
            <a:off x="928662" y="571480"/>
            <a:ext cx="7215188" cy="255428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ru-RU" sz="3200" b="1" dirty="0">
                <a:solidFill>
                  <a:srgbClr val="00B050"/>
                </a:solidFill>
              </a:rPr>
              <a:t>Понятие</a:t>
            </a:r>
            <a:r>
              <a:rPr lang="ru-RU" sz="3200" b="1" dirty="0">
                <a:solidFill>
                  <a:srgbClr val="C00000"/>
                </a:solidFill>
              </a:rPr>
              <a:t> </a:t>
            </a:r>
            <a:r>
              <a:rPr lang="ru-RU" sz="3200" b="1" dirty="0">
                <a:solidFill>
                  <a:schemeClr val="accent1">
                    <a:lumMod val="50000"/>
                  </a:schemeClr>
                </a:solidFill>
              </a:rPr>
              <a:t>экономист</a:t>
            </a:r>
            <a:r>
              <a:rPr lang="ru-RU" sz="3200" b="1" dirty="0">
                <a:solidFill>
                  <a:srgbClr val="C00000"/>
                </a:solidFill>
              </a:rPr>
              <a:t> </a:t>
            </a:r>
            <a:r>
              <a:rPr lang="ru-RU" sz="3200" b="1" dirty="0">
                <a:solidFill>
                  <a:srgbClr val="00B050"/>
                </a:solidFill>
              </a:rPr>
              <a:t>появилось еще в Древней Греции. Оно характеризовало человека, который занимался домоводством. Он вел анализ домашнего </a:t>
            </a:r>
            <a:r>
              <a:rPr lang="ru-RU" sz="3200" b="1" dirty="0" smtClean="0">
                <a:solidFill>
                  <a:srgbClr val="00B050"/>
                </a:solidFill>
              </a:rPr>
              <a:t>хозяйства</a:t>
            </a:r>
            <a:endParaRPr lang="ru-RU" sz="3200" b="1" dirty="0">
              <a:solidFill>
                <a:srgbClr val="00B050"/>
              </a:solidFill>
            </a:endParaRPr>
          </a:p>
        </p:txBody>
      </p:sp>
      <p:pic>
        <p:nvPicPr>
          <p:cNvPr id="7171" name="Picture 2" descr="http://foto-kartinki.com/kartinky/kartinky/2090/1.jpg"/>
          <p:cNvPicPr>
            <a:picLocks noChangeAspect="1" noChangeArrowheads="1"/>
          </p:cNvPicPr>
          <p:nvPr/>
        </p:nvPicPr>
        <p:blipFill>
          <a:blip r:embed="rId2"/>
          <a:srcRect/>
          <a:stretch>
            <a:fillRect/>
          </a:stretch>
        </p:blipFill>
        <p:spPr bwMode="auto">
          <a:xfrm>
            <a:off x="4692170" y="3429001"/>
            <a:ext cx="3988126" cy="3071834"/>
          </a:xfrm>
          <a:prstGeom prst="rect">
            <a:avLst/>
          </a:prstGeom>
          <a:noFill/>
          <a:ln w="9525">
            <a:noFill/>
            <a:miter lim="800000"/>
            <a:headEnd/>
            <a:tailEnd/>
          </a:ln>
        </p:spPr>
      </p:pic>
      <p:pic>
        <p:nvPicPr>
          <p:cNvPr id="7172" name="Picture 4" descr="http://foto-kartinki.com/kartinky/kartinky/2090/5.jpg"/>
          <p:cNvPicPr>
            <a:picLocks noChangeAspect="1" noChangeArrowheads="1"/>
          </p:cNvPicPr>
          <p:nvPr/>
        </p:nvPicPr>
        <p:blipFill>
          <a:blip r:embed="rId3"/>
          <a:srcRect/>
          <a:stretch>
            <a:fillRect/>
          </a:stretch>
        </p:blipFill>
        <p:spPr bwMode="auto">
          <a:xfrm>
            <a:off x="500034" y="3429001"/>
            <a:ext cx="4071966" cy="3053975"/>
          </a:xfrm>
          <a:prstGeom prst="rect">
            <a:avLst/>
          </a:prstGeom>
          <a:noFill/>
          <a:ln w="9525">
            <a:noFill/>
            <a:miter lim="800000"/>
            <a:headEnd/>
            <a:tailEnd/>
          </a:ln>
        </p:spPr>
      </p:pic>
    </p:spTree>
  </p:cSld>
  <p:clrMapOvr>
    <a:masterClrMapping/>
  </p:clrMapOvr>
  <p:transition advClick="0" advTm="7000">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14282" y="500042"/>
            <a:ext cx="4000528" cy="5632311"/>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defRPr/>
            </a:pPr>
            <a:r>
              <a:rPr lang="ru-RU" sz="3600" b="1" dirty="0" smtClean="0">
                <a:solidFill>
                  <a:srgbClr val="244061"/>
                </a:solidFill>
                <a:latin typeface="Times New Roman" pitchFamily="18" charset="0"/>
                <a:ea typeface="Calibri" pitchFamily="34" charset="0"/>
                <a:cs typeface="Times New Roman" pitchFamily="18" charset="0"/>
              </a:rPr>
              <a:t>Самый первый экономист – Аристотель. </a:t>
            </a:r>
          </a:p>
          <a:p>
            <a:pPr algn="ctr">
              <a:defRPr/>
            </a:pPr>
            <a:r>
              <a:rPr lang="ru-RU" sz="3600" b="1" dirty="0" smtClean="0">
                <a:solidFill>
                  <a:srgbClr val="244061"/>
                </a:solidFill>
                <a:latin typeface="Times New Roman" pitchFamily="18" charset="0"/>
                <a:ea typeface="Calibri" pitchFamily="34" charset="0"/>
                <a:cs typeface="Times New Roman" pitchFamily="18" charset="0"/>
              </a:rPr>
              <a:t>Он </a:t>
            </a:r>
            <a:r>
              <a:rPr lang="ru-RU" sz="3600" b="1" dirty="0">
                <a:solidFill>
                  <a:srgbClr val="244061"/>
                </a:solidFill>
                <a:latin typeface="Times New Roman" pitchFamily="18" charset="0"/>
                <a:ea typeface="Calibri" pitchFamily="34" charset="0"/>
                <a:cs typeface="Times New Roman" pitchFamily="18" charset="0"/>
              </a:rPr>
              <a:t>разработал теорию относительно полезности стоимости продукции и товарного </a:t>
            </a:r>
            <a:r>
              <a:rPr lang="ru-RU" sz="3600" b="1" dirty="0" smtClean="0">
                <a:solidFill>
                  <a:srgbClr val="244061"/>
                </a:solidFill>
                <a:latin typeface="Times New Roman" pitchFamily="18" charset="0"/>
                <a:ea typeface="Calibri" pitchFamily="34" charset="0"/>
                <a:cs typeface="Times New Roman" pitchFamily="18" charset="0"/>
              </a:rPr>
              <a:t>обмена</a:t>
            </a:r>
            <a:endParaRPr lang="ru-RU" sz="3600" dirty="0">
              <a:solidFill>
                <a:schemeClr val="tx1"/>
              </a:solidFill>
            </a:endParaRPr>
          </a:p>
        </p:txBody>
      </p:sp>
      <p:pic>
        <p:nvPicPr>
          <p:cNvPr id="8195" name="Picture 2" descr="http://t3.gstatic.com/images?q=tbn:ANd9GcS5LrmJeq2nfgQahwddp9gfkSmlf7-8DjIQ4cT8qfEftwgt0ky0Kg"/>
          <p:cNvPicPr>
            <a:picLocks noChangeAspect="1" noChangeArrowheads="1"/>
          </p:cNvPicPr>
          <p:nvPr/>
        </p:nvPicPr>
        <p:blipFill>
          <a:blip r:embed="rId2"/>
          <a:srcRect/>
          <a:stretch>
            <a:fillRect/>
          </a:stretch>
        </p:blipFill>
        <p:spPr bwMode="auto">
          <a:xfrm>
            <a:off x="4357685" y="714356"/>
            <a:ext cx="4624753" cy="5072098"/>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ransition advClick="0" advTm="7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8100000" scaled="1"/>
          <a:tileRect/>
        </a:gradFill>
        <a:effectLst/>
      </p:bgPr>
    </p:bg>
    <p:spTree>
      <p:nvGrpSpPr>
        <p:cNvPr id="1" name=""/>
        <p:cNvGrpSpPr/>
        <p:nvPr/>
      </p:nvGrpSpPr>
      <p:grpSpPr>
        <a:xfrm>
          <a:off x="0" y="0"/>
          <a:ext cx="0" cy="0"/>
          <a:chOff x="0" y="0"/>
          <a:chExt cx="0" cy="0"/>
        </a:xfrm>
      </p:grpSpPr>
      <p:sp>
        <p:nvSpPr>
          <p:cNvPr id="8" name="Прямоугольник 7"/>
          <p:cNvSpPr/>
          <p:nvPr/>
        </p:nvSpPr>
        <p:spPr>
          <a:xfrm>
            <a:off x="642910" y="571480"/>
            <a:ext cx="3500438" cy="5694363"/>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ru-RU" sz="2800" b="1" dirty="0" err="1">
                <a:solidFill>
                  <a:srgbClr val="FF6600"/>
                </a:solidFill>
              </a:rPr>
              <a:t>Эконо́мика</a:t>
            </a:r>
            <a:r>
              <a:rPr lang="ru-RU" sz="2800" dirty="0"/>
              <a:t> </a:t>
            </a:r>
            <a:r>
              <a:rPr lang="ru-RU" sz="2800" b="1" dirty="0">
                <a:solidFill>
                  <a:schemeClr val="tx1">
                    <a:lumMod val="95000"/>
                    <a:lumOff val="5000"/>
                  </a:schemeClr>
                </a:solidFill>
              </a:rPr>
              <a:t>(от греч. </a:t>
            </a:r>
            <a:r>
              <a:rPr lang="el-GR" sz="2800" b="1" dirty="0">
                <a:solidFill>
                  <a:srgbClr val="FF6600"/>
                </a:solidFill>
              </a:rPr>
              <a:t>éikos</a:t>
            </a:r>
            <a:r>
              <a:rPr lang="ru-RU" sz="2800" b="1" dirty="0">
                <a:solidFill>
                  <a:schemeClr val="tx1">
                    <a:lumMod val="95000"/>
                    <a:lumOff val="5000"/>
                  </a:schemeClr>
                </a:solidFill>
              </a:rPr>
              <a:t> — </a:t>
            </a:r>
            <a:r>
              <a:rPr lang="ru-RU" sz="2800" b="1" i="1" dirty="0">
                <a:solidFill>
                  <a:schemeClr val="tx1">
                    <a:lumMod val="95000"/>
                    <a:lumOff val="5000"/>
                  </a:schemeClr>
                </a:solidFill>
              </a:rPr>
              <a:t>дом</a:t>
            </a:r>
            <a:r>
              <a:rPr lang="ru-RU" sz="2800" b="1" dirty="0">
                <a:solidFill>
                  <a:schemeClr val="tx1">
                    <a:lumMod val="95000"/>
                    <a:lumOff val="5000"/>
                  </a:schemeClr>
                </a:solidFill>
              </a:rPr>
              <a:t> и </a:t>
            </a:r>
            <a:r>
              <a:rPr lang="el-GR" sz="2800" b="1" dirty="0">
                <a:solidFill>
                  <a:srgbClr val="FF6600"/>
                </a:solidFill>
              </a:rPr>
              <a:t>nomos</a:t>
            </a:r>
            <a:r>
              <a:rPr lang="ru-RU" sz="2800" b="1" dirty="0">
                <a:solidFill>
                  <a:schemeClr val="tx1">
                    <a:lumMod val="95000"/>
                    <a:lumOff val="5000"/>
                  </a:schemeClr>
                </a:solidFill>
              </a:rPr>
              <a:t> — </a:t>
            </a:r>
            <a:r>
              <a:rPr lang="ru-RU" sz="2800" b="1" i="1" dirty="0">
                <a:solidFill>
                  <a:schemeClr val="tx1">
                    <a:lumMod val="95000"/>
                    <a:lumOff val="5000"/>
                  </a:schemeClr>
                </a:solidFill>
              </a:rPr>
              <a:t>закон</a:t>
            </a:r>
            <a:r>
              <a:rPr lang="ru-RU" sz="2800" b="1" dirty="0">
                <a:solidFill>
                  <a:schemeClr val="tx1">
                    <a:lumMod val="95000"/>
                    <a:lumOff val="5000"/>
                  </a:schemeClr>
                </a:solidFill>
              </a:rPr>
              <a:t>, буквально — правила ведения хозяйства) — хозяйственная деятельность (производство, распределение, обмен и потребление товаров</a:t>
            </a:r>
            <a:r>
              <a:rPr lang="ru-RU" sz="2800" b="1" dirty="0" smtClean="0">
                <a:solidFill>
                  <a:schemeClr val="tx1">
                    <a:lumMod val="95000"/>
                    <a:lumOff val="5000"/>
                  </a:schemeClr>
                </a:solidFill>
              </a:rPr>
              <a:t>)</a:t>
            </a:r>
            <a:endParaRPr lang="ru-RU" sz="2800" dirty="0"/>
          </a:p>
        </p:txBody>
      </p:sp>
      <p:pic>
        <p:nvPicPr>
          <p:cNvPr id="9219" name="Picture 2" descr="Cutaway Greek House | Chris Brown"/>
          <p:cNvPicPr>
            <a:picLocks noChangeAspect="1" noChangeArrowheads="1"/>
          </p:cNvPicPr>
          <p:nvPr/>
        </p:nvPicPr>
        <p:blipFill>
          <a:blip r:embed="rId2"/>
          <a:srcRect/>
          <a:stretch>
            <a:fillRect/>
          </a:stretch>
        </p:blipFill>
        <p:spPr bwMode="auto">
          <a:xfrm>
            <a:off x="4429124" y="3071810"/>
            <a:ext cx="4269395" cy="3214710"/>
          </a:xfrm>
          <a:prstGeom prst="rect">
            <a:avLst/>
          </a:prstGeom>
          <a:ln>
            <a:headEnd/>
            <a:tailEnd/>
          </a:ln>
        </p:spPr>
        <p:style>
          <a:lnRef idx="2">
            <a:schemeClr val="accent6"/>
          </a:lnRef>
          <a:fillRef idx="1">
            <a:schemeClr val="lt1"/>
          </a:fillRef>
          <a:effectRef idx="0">
            <a:schemeClr val="accent6"/>
          </a:effectRef>
          <a:fontRef idx="minor">
            <a:schemeClr val="dk1"/>
          </a:fontRef>
        </p:style>
      </p:pic>
      <p:pic>
        <p:nvPicPr>
          <p:cNvPr id="9220" name="Picture 4" descr="The300Spartans » Жизнь древних греков"/>
          <p:cNvPicPr>
            <a:picLocks noChangeAspect="1" noChangeArrowheads="1"/>
          </p:cNvPicPr>
          <p:nvPr/>
        </p:nvPicPr>
        <p:blipFill>
          <a:blip r:embed="rId3"/>
          <a:srcRect/>
          <a:stretch>
            <a:fillRect/>
          </a:stretch>
        </p:blipFill>
        <p:spPr bwMode="auto">
          <a:xfrm>
            <a:off x="5072066" y="571480"/>
            <a:ext cx="3000375" cy="2400300"/>
          </a:xfrm>
          <a:prstGeom prst="rect">
            <a:avLst/>
          </a:prstGeom>
          <a:ln>
            <a:headEnd/>
            <a:tailEnd/>
          </a:ln>
        </p:spPr>
        <p:style>
          <a:lnRef idx="2">
            <a:schemeClr val="accent6"/>
          </a:lnRef>
          <a:fillRef idx="1">
            <a:schemeClr val="lt1"/>
          </a:fillRef>
          <a:effectRef idx="0">
            <a:schemeClr val="accent6"/>
          </a:effectRef>
          <a:fontRef idx="minor">
            <a:schemeClr val="dk1"/>
          </a:fontRef>
        </p:style>
      </p:pic>
    </p:spTree>
  </p:cSld>
  <p:clrMapOvr>
    <a:masterClrMapping/>
  </p:clrMapOvr>
  <p:transition advClick="0" advTm="8583">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16200000" scaled="1"/>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857224" y="285728"/>
            <a:ext cx="7635901" cy="452431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defRPr/>
            </a:pPr>
            <a:endParaRPr lang="ru-RU" sz="3600" b="1" u="sng" dirty="0">
              <a:solidFill>
                <a:srgbClr val="C00000"/>
              </a:solidFill>
              <a:latin typeface="+mj-lt"/>
            </a:endParaRPr>
          </a:p>
          <a:p>
            <a:pPr algn="ctr">
              <a:defRPr/>
            </a:pPr>
            <a:r>
              <a:rPr lang="ru-RU" sz="3600" b="1" u="sng" dirty="0">
                <a:solidFill>
                  <a:schemeClr val="tx2">
                    <a:lumMod val="60000"/>
                    <a:lumOff val="40000"/>
                  </a:schemeClr>
                </a:solidFill>
                <a:latin typeface="+mj-lt"/>
              </a:rPr>
              <a:t>Экономист</a:t>
            </a:r>
            <a:r>
              <a:rPr lang="ru-RU" sz="3600" dirty="0">
                <a:solidFill>
                  <a:schemeClr val="tx2">
                    <a:lumMod val="60000"/>
                    <a:lumOff val="40000"/>
                  </a:schemeClr>
                </a:solidFill>
                <a:latin typeface="+mj-lt"/>
              </a:rPr>
              <a:t> </a:t>
            </a:r>
            <a:r>
              <a:rPr lang="ru-RU" sz="3600" dirty="0">
                <a:latin typeface="+mj-lt"/>
              </a:rPr>
              <a:t>—</a:t>
            </a:r>
            <a:r>
              <a:rPr lang="ru-RU" sz="3600" b="1" dirty="0">
                <a:latin typeface="+mj-lt"/>
              </a:rPr>
              <a:t> это специалист в области планирования, исследования и управления финансово-хозяйственной деятельностью организации </a:t>
            </a:r>
          </a:p>
          <a:p>
            <a:pPr algn="ctr">
              <a:defRPr/>
            </a:pPr>
            <a:endParaRPr lang="ru-RU" sz="3600" b="1" dirty="0"/>
          </a:p>
          <a:p>
            <a:pPr>
              <a:defRPr/>
            </a:pPr>
            <a:endParaRPr lang="ru-RU" sz="3600" dirty="0"/>
          </a:p>
        </p:txBody>
      </p:sp>
      <p:pic>
        <p:nvPicPr>
          <p:cNvPr id="226306" name="Picture 2" descr="Молодые рисунок рукой бизнеса показывает график. Фото со стока - 11006066"/>
          <p:cNvPicPr>
            <a:picLocks noChangeAspect="1" noChangeArrowheads="1"/>
          </p:cNvPicPr>
          <p:nvPr/>
        </p:nvPicPr>
        <p:blipFill>
          <a:blip r:embed="rId2"/>
          <a:srcRect/>
          <a:stretch>
            <a:fillRect/>
          </a:stretch>
        </p:blipFill>
        <p:spPr bwMode="auto">
          <a:xfrm>
            <a:off x="4572000" y="3905888"/>
            <a:ext cx="4214842" cy="2791162"/>
          </a:xfrm>
          <a:prstGeom prst="rect">
            <a:avLst/>
          </a:prstGeom>
        </p:spPr>
        <p:style>
          <a:lnRef idx="2">
            <a:schemeClr val="accent5">
              <a:shade val="50000"/>
            </a:schemeClr>
          </a:lnRef>
          <a:fillRef idx="1">
            <a:schemeClr val="accent5"/>
          </a:fillRef>
          <a:effectRef idx="0">
            <a:schemeClr val="accent5"/>
          </a:effectRef>
          <a:fontRef idx="minor">
            <a:schemeClr val="lt1"/>
          </a:fontRef>
        </p:style>
      </p:pic>
    </p:spTree>
  </p:cSld>
  <p:clrMapOvr>
    <a:masterClrMapping/>
  </p:clrMapOvr>
  <p:transition advClick="0" advTm="168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1"/>
        </a:gradFill>
        <a:effectLst/>
      </p:bgPr>
    </p:bg>
    <p:spTree>
      <p:nvGrpSpPr>
        <p:cNvPr id="1" name=""/>
        <p:cNvGrpSpPr/>
        <p:nvPr/>
      </p:nvGrpSpPr>
      <p:grpSpPr>
        <a:xfrm>
          <a:off x="0" y="0"/>
          <a:ext cx="0" cy="0"/>
          <a:chOff x="0" y="0"/>
          <a:chExt cx="0" cy="0"/>
        </a:xfrm>
      </p:grpSpPr>
      <p:sp>
        <p:nvSpPr>
          <p:cNvPr id="6" name="Прямоугольник 5"/>
          <p:cNvSpPr/>
          <p:nvPr/>
        </p:nvSpPr>
        <p:spPr>
          <a:xfrm>
            <a:off x="1000100" y="500042"/>
            <a:ext cx="7215188" cy="263149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ctr">
              <a:defRPr/>
            </a:pPr>
            <a:r>
              <a:rPr lang="ru-RU" sz="3300" b="1" u="sng" dirty="0">
                <a:solidFill>
                  <a:schemeClr val="tx2">
                    <a:lumMod val="60000"/>
                    <a:lumOff val="40000"/>
                  </a:schemeClr>
                </a:solidFill>
              </a:rPr>
              <a:t>Основная задача экономиста </a:t>
            </a:r>
            <a:r>
              <a:rPr lang="ru-RU" sz="3300" dirty="0">
                <a:solidFill>
                  <a:schemeClr val="tx2">
                    <a:lumMod val="60000"/>
                    <a:lumOff val="40000"/>
                  </a:schemeClr>
                </a:solidFill>
              </a:rPr>
              <a:t>— </a:t>
            </a:r>
            <a:r>
              <a:rPr lang="ru-RU" sz="3300" b="1" dirty="0">
                <a:solidFill>
                  <a:srgbClr val="422C16"/>
                </a:solidFill>
              </a:rPr>
              <a:t>грамотное распределение денежных потоков компании с целью обеспечения рентабельности производственной деятельности</a:t>
            </a:r>
          </a:p>
        </p:txBody>
      </p:sp>
      <p:pic>
        <p:nvPicPr>
          <p:cNvPr id="7" name="Picture 2"/>
          <p:cNvPicPr>
            <a:picLocks noChangeAspect="1" noChangeArrowheads="1"/>
          </p:cNvPicPr>
          <p:nvPr/>
        </p:nvPicPr>
        <p:blipFill>
          <a:blip r:embed="rId2" cstate="print"/>
          <a:srcRect/>
          <a:stretch>
            <a:fillRect/>
          </a:stretch>
        </p:blipFill>
        <p:spPr bwMode="auto">
          <a:xfrm>
            <a:off x="5072066" y="3714752"/>
            <a:ext cx="3736209" cy="2674027"/>
          </a:xfrm>
          <a:prstGeom prst="rect">
            <a:avLst/>
          </a:prstGeom>
          <a:ln/>
          <a:extLst>
            <a:ext uri="{909E8E84-426E-40DD-AFC4-6F175D3DCCD1}"/>
            <a:ext uri="{91240B29-F687-4F45-9708-019B960494DF}"/>
            <a:ext uri="{AF507438-7753-43E0-B8FC-AC1667EBCBE1}"/>
          </a:extLst>
        </p:spPr>
        <p:style>
          <a:lnRef idx="2">
            <a:schemeClr val="accent2"/>
          </a:lnRef>
          <a:fillRef idx="1">
            <a:schemeClr val="lt1"/>
          </a:fillRef>
          <a:effectRef idx="0">
            <a:schemeClr val="accent2"/>
          </a:effectRef>
          <a:fontRef idx="minor">
            <a:schemeClr val="dk1"/>
          </a:fontRef>
        </p:style>
      </p:pic>
      <p:pic>
        <p:nvPicPr>
          <p:cNvPr id="11268" name="Picture 11" descr="j0178312"/>
          <p:cNvPicPr>
            <a:picLocks noGrp="1" noChangeAspect="1" noChangeArrowheads="1" noCrop="1"/>
          </p:cNvPicPr>
          <p:nvPr>
            <p:ph sz="half" idx="4294967295"/>
          </p:nvPr>
        </p:nvPicPr>
        <p:blipFill>
          <a:blip r:embed="rId3"/>
          <a:srcRect/>
          <a:stretch>
            <a:fillRect/>
          </a:stretch>
        </p:blipFill>
        <p:spPr>
          <a:xfrm>
            <a:off x="428596" y="4500570"/>
            <a:ext cx="1441450" cy="1439863"/>
          </a:xfrm>
        </p:spPr>
      </p:pic>
      <p:pic>
        <p:nvPicPr>
          <p:cNvPr id="11269" name="Picture 10" descr="j0178311"/>
          <p:cNvPicPr>
            <a:picLocks noGrp="1" noChangeAspect="1" noChangeArrowheads="1" noCrop="1"/>
          </p:cNvPicPr>
          <p:nvPr>
            <p:ph sz="quarter" idx="4294967295"/>
          </p:nvPr>
        </p:nvPicPr>
        <p:blipFill>
          <a:blip r:embed="rId4"/>
          <a:srcRect/>
          <a:stretch>
            <a:fillRect/>
          </a:stretch>
        </p:blipFill>
        <p:spPr>
          <a:xfrm>
            <a:off x="2000232" y="3929066"/>
            <a:ext cx="1366837" cy="1365250"/>
          </a:xfrm>
        </p:spPr>
      </p:pic>
      <p:pic>
        <p:nvPicPr>
          <p:cNvPr id="11270" name="Picture 9" descr="j0178310"/>
          <p:cNvPicPr>
            <a:picLocks noGrp="1" noChangeAspect="1" noChangeArrowheads="1" noCrop="1"/>
          </p:cNvPicPr>
          <p:nvPr>
            <p:ph sz="half" idx="1"/>
          </p:nvPr>
        </p:nvPicPr>
        <p:blipFill>
          <a:blip r:embed="rId5"/>
          <a:srcRect/>
          <a:stretch>
            <a:fillRect/>
          </a:stretch>
        </p:blipFill>
        <p:spPr>
          <a:xfrm>
            <a:off x="3571868" y="4429132"/>
            <a:ext cx="1428750" cy="1428750"/>
          </a:xfrm>
        </p:spPr>
      </p:pic>
    </p:spTree>
  </p:cSld>
  <p:clrMapOvr>
    <a:masterClrMapping/>
  </p:clrMapOvr>
  <p:transition>
    <p:strips/>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9000">
              <a:srgbClr val="DDEBCF">
                <a:alpha val="0"/>
              </a:srgbClr>
            </a:gs>
            <a:gs pos="50000">
              <a:srgbClr val="9CB86E"/>
            </a:gs>
            <a:gs pos="100000">
              <a:srgbClr val="156B13"/>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7" name="TextBox 6"/>
          <p:cNvSpPr txBox="1"/>
          <p:nvPr/>
        </p:nvSpPr>
        <p:spPr>
          <a:xfrm>
            <a:off x="500034" y="428604"/>
            <a:ext cx="8280400" cy="5632311"/>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r>
              <a:rPr lang="kk-KZ" sz="3600" b="1" dirty="0" smtClean="0">
                <a:solidFill>
                  <a:srgbClr val="009900"/>
                </a:solidFill>
                <a:latin typeface="Times New Roman" pitchFamily="18" charset="0"/>
                <a:cs typeface="Times New Roman" pitchFamily="18" charset="0"/>
              </a:rPr>
              <a:t>0516000 «Қаржы(саласы бойынша)», мамандығы</a:t>
            </a:r>
            <a:endParaRPr lang="ru-RU" sz="3600" b="1" dirty="0" smtClean="0">
              <a:solidFill>
                <a:srgbClr val="009900"/>
              </a:solidFill>
              <a:latin typeface="Times New Roman" pitchFamily="18" charset="0"/>
              <a:cs typeface="Times New Roman" pitchFamily="18" charset="0"/>
            </a:endParaRPr>
          </a:p>
          <a:p>
            <a:pPr algn="ctr"/>
            <a:r>
              <a:rPr lang="kk-KZ" sz="3600" b="1" dirty="0" smtClean="0">
                <a:solidFill>
                  <a:srgbClr val="009900"/>
                </a:solidFill>
                <a:latin typeface="Times New Roman" pitchFamily="18" charset="0"/>
                <a:cs typeface="Times New Roman" pitchFamily="18" charset="0"/>
              </a:rPr>
              <a:t>біліктілігі 0516053 – Қаржы жұмысы бойынша экономист </a:t>
            </a:r>
            <a:endParaRPr lang="ru-RU" sz="3600" b="1" dirty="0" smtClean="0">
              <a:solidFill>
                <a:srgbClr val="009900"/>
              </a:solidFill>
              <a:latin typeface="Times New Roman" pitchFamily="18" charset="0"/>
              <a:cs typeface="Times New Roman" pitchFamily="18" charset="0"/>
            </a:endParaRPr>
          </a:p>
          <a:p>
            <a:pPr algn="ctr">
              <a:defRPr/>
            </a:pPr>
            <a:endParaRPr lang="ru-RU" sz="3600" b="1" dirty="0">
              <a:solidFill>
                <a:srgbClr val="008000"/>
              </a:solidFill>
              <a:latin typeface="Times New Roman" pitchFamily="18" charset="0"/>
              <a:cs typeface="Times New Roman" pitchFamily="18" charset="0"/>
            </a:endParaRPr>
          </a:p>
          <a:p>
            <a:pPr algn="ctr">
              <a:defRPr/>
            </a:pPr>
            <a:r>
              <a:rPr lang="kk-KZ" sz="3600" b="1" dirty="0" smtClean="0">
                <a:solidFill>
                  <a:srgbClr val="002060"/>
                </a:solidFill>
                <a:latin typeface="Times New Roman" pitchFamily="18" charset="0"/>
                <a:cs typeface="Times New Roman" pitchFamily="18" charset="0"/>
              </a:rPr>
              <a:t>Щучинск қаласы Жоғары колледжінде 2014 жылдан бері қаржылай жұмыстарда экономисттерді дайындау жұмыстары жүріп жатыр</a:t>
            </a:r>
            <a:endParaRPr lang="ru-RU" sz="3600" b="1" dirty="0">
              <a:solidFill>
                <a:srgbClr val="002060"/>
              </a:solidFill>
              <a:latin typeface="Times New Roman" pitchFamily="18" charset="0"/>
              <a:cs typeface="Times New Roman" pitchFamily="18" charset="0"/>
            </a:endParaRPr>
          </a:p>
        </p:txBody>
      </p:sp>
    </p:spTree>
  </p:cSld>
  <p:clrMapOvr>
    <a:masterClrMapping/>
  </p:clrMapOvr>
  <p:transition advClick="0" advTm="11312"/>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9" name="Прямоугольник 8"/>
          <p:cNvSpPr/>
          <p:nvPr/>
        </p:nvSpPr>
        <p:spPr>
          <a:xfrm>
            <a:off x="4286248" y="142852"/>
            <a:ext cx="4714908" cy="1938992"/>
          </a:xfrm>
          <a:prstGeom prst="rect">
            <a:avLst/>
          </a:prstGeom>
          <a:noFill/>
        </p:spPr>
        <p:txBody>
          <a:bodyPr wrap="square" lIns="91440" tIns="45720" rIns="91440" bIns="45720">
            <a:prstTxWarp prst="textPlain">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kk-KZ" sz="40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Мамандығым </a:t>
            </a:r>
          </a:p>
          <a:p>
            <a:pPr algn="ctr"/>
            <a:r>
              <a:rPr lang="kk-KZ" sz="40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t>
            </a:r>
          </a:p>
          <a:p>
            <a:pPr algn="ctr"/>
            <a:r>
              <a:rPr lang="kk-KZ" sz="40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ҚАРЖЫГЕР</a:t>
            </a:r>
            <a:endParaRPr lang="ru-RU" sz="72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Прямоугольник 10"/>
          <p:cNvSpPr/>
          <p:nvPr/>
        </p:nvSpPr>
        <p:spPr>
          <a:xfrm>
            <a:off x="214282" y="2428868"/>
            <a:ext cx="8715436" cy="38164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None/>
            </a:pPr>
            <a:r>
              <a:rPr lang="kk-KZ" dirty="0" smtClean="0">
                <a:latin typeface="Times New Roman" pitchFamily="18" charset="0"/>
                <a:cs typeface="Times New Roman" pitchFamily="18" charset="0"/>
              </a:rPr>
              <a:t>	</a:t>
            </a:r>
            <a:r>
              <a:rPr lang="kk-KZ" sz="2200" b="1" dirty="0" smtClean="0">
                <a:solidFill>
                  <a:schemeClr val="tx1">
                    <a:lumMod val="95000"/>
                    <a:lumOff val="5000"/>
                  </a:schemeClr>
                </a:solidFill>
                <a:latin typeface="Times New Roman" pitchFamily="18" charset="0"/>
                <a:cs typeface="Times New Roman" pitchFamily="18" charset="0"/>
              </a:rPr>
              <a:t>Мамандық </a:t>
            </a:r>
            <a:r>
              <a:rPr lang="kk-KZ" sz="2200" b="1" dirty="0">
                <a:solidFill>
                  <a:schemeClr val="tx1">
                    <a:lumMod val="95000"/>
                    <a:lumOff val="5000"/>
                  </a:schemeClr>
                </a:solidFill>
                <a:latin typeface="Times New Roman" pitchFamily="18" charset="0"/>
                <a:cs typeface="Times New Roman" pitchFamily="18" charset="0"/>
              </a:rPr>
              <a:t>таңдау деген – өзің айналысқың келетін жұмысты таңдау ғана емес, өзің аралысқың келетін ортаны да таңдау.</a:t>
            </a:r>
          </a:p>
          <a:p>
            <a:pPr algn="ctr">
              <a:buNone/>
            </a:pPr>
            <a:r>
              <a:rPr lang="kk-KZ" sz="2200" b="1" dirty="0">
                <a:solidFill>
                  <a:schemeClr val="tx1">
                    <a:lumMod val="95000"/>
                    <a:lumOff val="5000"/>
                  </a:schemeClr>
                </a:solidFill>
                <a:latin typeface="Times New Roman" pitchFamily="18" charset="0"/>
                <a:cs typeface="Times New Roman" pitchFamily="18" charset="0"/>
              </a:rPr>
              <a:t>	</a:t>
            </a:r>
            <a:r>
              <a:rPr lang="kk-KZ" sz="2200" b="1" dirty="0" smtClean="0">
                <a:solidFill>
                  <a:schemeClr val="tx1">
                    <a:lumMod val="95000"/>
                    <a:lumOff val="5000"/>
                  </a:schemeClr>
                </a:solidFill>
                <a:latin typeface="Times New Roman" pitchFamily="18" charset="0"/>
                <a:cs typeface="Times New Roman" pitchFamily="18" charset="0"/>
              </a:rPr>
              <a:t>Өз </a:t>
            </a:r>
            <a:r>
              <a:rPr lang="kk-KZ" sz="2200" b="1" dirty="0">
                <a:solidFill>
                  <a:schemeClr val="tx1">
                    <a:lumMod val="95000"/>
                    <a:lumOff val="5000"/>
                  </a:schemeClr>
                </a:solidFill>
                <a:latin typeface="Times New Roman" pitchFamily="18" charset="0"/>
                <a:cs typeface="Times New Roman" pitchFamily="18" charset="0"/>
              </a:rPr>
              <a:t>ісінің нағыз маманы атануы үшін мамандығымызға деген деген махаббат керек.  Себебі махаббатпен істелген жұмыс қана нәтиже бермек. Менің осы мамандығымды таңдауымның бір себебі, осы болса керек. Менің мамандығым – менің сүйікті ісім.</a:t>
            </a:r>
          </a:p>
          <a:p>
            <a:pPr algn="ctr">
              <a:buNone/>
            </a:pPr>
            <a:r>
              <a:rPr lang="kk-KZ" sz="2200" b="1" dirty="0" smtClean="0">
                <a:solidFill>
                  <a:schemeClr val="tx1">
                    <a:lumMod val="95000"/>
                    <a:lumOff val="5000"/>
                  </a:schemeClr>
                </a:solidFill>
                <a:latin typeface="Times New Roman" pitchFamily="18" charset="0"/>
                <a:cs typeface="Times New Roman" pitchFamily="18" charset="0"/>
              </a:rPr>
              <a:t>	Әлемде </a:t>
            </a:r>
            <a:r>
              <a:rPr lang="kk-KZ" sz="2200" b="1" dirty="0">
                <a:solidFill>
                  <a:schemeClr val="tx1">
                    <a:lumMod val="95000"/>
                    <a:lumOff val="5000"/>
                  </a:schemeClr>
                </a:solidFill>
                <a:latin typeface="Times New Roman" pitchFamily="18" charset="0"/>
                <a:cs typeface="Times New Roman" pitchFamily="18" charset="0"/>
              </a:rPr>
              <a:t>өзі қаламайтын мамандық иесі болып жүрген қаншама адамдар бар, өз жұмысын жанымен сүйіп істейтін адамдардың да саны аз емес. Мамандық таңдаудан жаңылмай, өз өмірімнің бір кірпішін дұрыс қаладым деген ойға сенімдімін!</a:t>
            </a:r>
            <a:endParaRPr lang="ru-RU" sz="2200" b="1" dirty="0">
              <a:solidFill>
                <a:schemeClr val="tx1">
                  <a:lumMod val="95000"/>
                  <a:lumOff val="5000"/>
                </a:schemeClr>
              </a:solidFill>
              <a:latin typeface="Times New Roman" pitchFamily="18" charset="0"/>
              <a:cs typeface="Times New Roman" pitchFamily="18" charset="0"/>
            </a:endParaRPr>
          </a:p>
        </p:txBody>
      </p:sp>
      <p:pic>
        <p:nvPicPr>
          <p:cNvPr id="4099" name="Picture 3" descr="C:\Documents and Settings\Администратор\Рабочий стол\ФФФФ.png"/>
          <p:cNvPicPr>
            <a:picLocks noChangeAspect="1" noChangeArrowheads="1"/>
          </p:cNvPicPr>
          <p:nvPr/>
        </p:nvPicPr>
        <p:blipFill>
          <a:blip r:embed="rId2"/>
          <a:srcRect/>
          <a:stretch>
            <a:fillRect/>
          </a:stretch>
        </p:blipFill>
        <p:spPr bwMode="auto">
          <a:xfrm>
            <a:off x="785786" y="214290"/>
            <a:ext cx="2071670" cy="2161763"/>
          </a:xfrm>
          <a:prstGeom prst="rect">
            <a:avLst/>
          </a:prstGeom>
          <a:noFill/>
        </p:spPr>
      </p:pic>
    </p:spTree>
  </p:cSld>
  <p:clrMapOvr>
    <a:masterClrMapping/>
  </p:clrMapOvr>
  <p:transition spd="slow" advTm="38641">
    <p:cover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42689" name="Rectangle 1"/>
          <p:cNvSpPr>
            <a:spLocks noChangeArrowheads="1"/>
          </p:cNvSpPr>
          <p:nvPr/>
        </p:nvSpPr>
        <p:spPr bwMode="auto">
          <a:xfrm>
            <a:off x="571500" y="428625"/>
            <a:ext cx="8143904" cy="2677656"/>
          </a:xfrm>
          <a:prstGeom prst="rect">
            <a:avLst/>
          </a:prstGeom>
          <a:ln>
            <a:headEnd/>
            <a:tailEnd/>
          </a:ln>
        </p:spPr>
        <p:style>
          <a:lnRef idx="2">
            <a:schemeClr val="accent3"/>
          </a:lnRef>
          <a:fillRef idx="1">
            <a:schemeClr val="lt1"/>
          </a:fillRef>
          <a:effectRef idx="0">
            <a:schemeClr val="accent3"/>
          </a:effectRef>
          <a:fontRef idx="minor">
            <a:schemeClr val="dk1"/>
          </a:fontRef>
        </p:style>
        <p:txBody>
          <a:bodyPr wrap="square" anchor="ctr">
            <a:spAutoFit/>
          </a:bodyPr>
          <a:lstStyle/>
          <a:p>
            <a:pPr indent="450850" algn="just"/>
            <a:r>
              <a:rPr lang="kk-KZ" sz="2800" dirty="0" smtClean="0">
                <a:solidFill>
                  <a:srgbClr val="FF0000"/>
                </a:solidFill>
                <a:latin typeface="Arial" pitchFamily="34" charset="0"/>
                <a:cs typeface="Arial" pitchFamily="34" charset="0"/>
              </a:rPr>
              <a:t>Қаржылай жұмыстар бойынша экономист – компанияны </a:t>
            </a:r>
            <a:r>
              <a:rPr lang="ru-RU" sz="2800" dirty="0" err="1" smtClean="0">
                <a:solidFill>
                  <a:srgbClr val="FF0000"/>
                </a:solidFill>
                <a:latin typeface="Arial" pitchFamily="34" charset="0"/>
                <a:cs typeface="Arial" pitchFamily="34" charset="0"/>
              </a:rPr>
              <a:t>экономикалы</a:t>
            </a:r>
            <a:r>
              <a:rPr lang="kk-KZ" sz="2800" dirty="0" smtClean="0">
                <a:solidFill>
                  <a:srgbClr val="FF0000"/>
                </a:solidFill>
                <a:latin typeface="Arial" pitchFamily="34" charset="0"/>
                <a:cs typeface="Arial" pitchFamily="34" charset="0"/>
              </a:rPr>
              <a:t>қ қызметінің нәтижесіне жауапты маман. </a:t>
            </a:r>
            <a:r>
              <a:rPr lang="kk-KZ" sz="2800" dirty="0" smtClean="0">
                <a:solidFill>
                  <a:srgbClr val="009900"/>
                </a:solidFill>
                <a:latin typeface="Arial" pitchFamily="34" charset="0"/>
                <a:cs typeface="Arial" pitchFamily="34" charset="0"/>
              </a:rPr>
              <a:t>Оның саясатта, экономикада хабары болып, бәсекелестің айналымын біліп, капиталдың көбейту үшін ақшлай қормен басқару керек. </a:t>
            </a:r>
            <a:endParaRPr lang="ru-RU" sz="2800" dirty="0">
              <a:solidFill>
                <a:srgbClr val="C00000"/>
              </a:solidFill>
            </a:endParaRPr>
          </a:p>
        </p:txBody>
      </p:sp>
      <p:pic>
        <p:nvPicPr>
          <p:cNvPr id="242691" name="Picture 3" descr="Бизнес дерево понятие, как символ растущей экономики и промышленности, представленной машины передач и зубчатые колеса, выполненную в виде растущего растения с зелеными листьями, как икону успеха в промышленности активности. Фото со стока - 43851127"/>
          <p:cNvPicPr>
            <a:picLocks noChangeAspect="1" noChangeArrowheads="1"/>
          </p:cNvPicPr>
          <p:nvPr/>
        </p:nvPicPr>
        <p:blipFill>
          <a:blip r:embed="rId2"/>
          <a:srcRect/>
          <a:stretch>
            <a:fillRect/>
          </a:stretch>
        </p:blipFill>
        <p:spPr bwMode="auto">
          <a:xfrm>
            <a:off x="2571736" y="3214686"/>
            <a:ext cx="4197350" cy="3143250"/>
          </a:xfrm>
          <a:prstGeom prst="rect">
            <a:avLst/>
          </a:prstGeom>
        </p:spPr>
        <p:style>
          <a:lnRef idx="2">
            <a:schemeClr val="accent1">
              <a:shade val="50000"/>
            </a:schemeClr>
          </a:lnRef>
          <a:fillRef idx="1">
            <a:schemeClr val="accent1"/>
          </a:fillRef>
          <a:effectRef idx="0">
            <a:schemeClr val="accent1"/>
          </a:effectRef>
          <a:fontRef idx="minor">
            <a:schemeClr val="lt1"/>
          </a:fontRef>
        </p:style>
      </p:pic>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43713" name="Rectangle 1"/>
          <p:cNvSpPr>
            <a:spLocks noChangeArrowheads="1"/>
          </p:cNvSpPr>
          <p:nvPr/>
        </p:nvSpPr>
        <p:spPr bwMode="auto">
          <a:xfrm>
            <a:off x="1142976" y="214290"/>
            <a:ext cx="7215188" cy="5016758"/>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anchor="ctr">
            <a:spAutoFit/>
          </a:bodyPr>
          <a:lstStyle/>
          <a:p>
            <a:pPr indent="450850" algn="ctr"/>
            <a:r>
              <a:rPr lang="kk-KZ" sz="3200" b="1" dirty="0" smtClean="0">
                <a:solidFill>
                  <a:srgbClr val="C00000"/>
                </a:solidFill>
                <a:latin typeface="Times New Roman" pitchFamily="18" charset="0"/>
                <a:cs typeface="Times New Roman" pitchFamily="18" charset="0"/>
              </a:rPr>
              <a:t>Қаржылай жұмыстардың экономисттерінен керегі көп емес</a:t>
            </a:r>
            <a:r>
              <a:rPr lang="ru-RU" sz="3200" b="1" dirty="0" smtClean="0">
                <a:solidFill>
                  <a:srgbClr val="C00000"/>
                </a:solidFill>
                <a:latin typeface="Times New Roman" pitchFamily="18" charset="0"/>
                <a:cs typeface="Times New Roman" pitchFamily="18" charset="0"/>
              </a:rPr>
              <a:t> –</a:t>
            </a:r>
          </a:p>
          <a:p>
            <a:pPr indent="450850" algn="just">
              <a:buFont typeface="Wingdings" pitchFamily="2" charset="2"/>
              <a:buChar char="Ø"/>
            </a:pPr>
            <a:r>
              <a:rPr lang="kk-KZ" sz="3200" b="1" dirty="0" smtClean="0">
                <a:latin typeface="Times New Roman" pitchFamily="18" charset="0"/>
                <a:cs typeface="Times New Roman" pitchFamily="18" charset="0"/>
              </a:rPr>
              <a:t>қаржылай қаражатты салу өте ыңғайлы, </a:t>
            </a:r>
          </a:p>
          <a:p>
            <a:pPr indent="450850" algn="just">
              <a:buFont typeface="Wingdings" pitchFamily="2" charset="2"/>
              <a:buChar char="Ø"/>
            </a:pPr>
            <a:r>
              <a:rPr lang="kk-KZ" sz="3200" b="1" dirty="0" smtClean="0">
                <a:latin typeface="Times New Roman" pitchFamily="18" charset="0"/>
                <a:cs typeface="Times New Roman" pitchFamily="18" charset="0"/>
              </a:rPr>
              <a:t>болған қаржылай мәселені талдап, </a:t>
            </a:r>
          </a:p>
          <a:p>
            <a:pPr indent="450850" algn="just">
              <a:buFont typeface="Wingdings" pitchFamily="2" charset="2"/>
              <a:buChar char="Ø"/>
            </a:pPr>
            <a:r>
              <a:rPr lang="kk-KZ" sz="3200" b="1" dirty="0" smtClean="0">
                <a:latin typeface="Times New Roman" pitchFamily="18" charset="0"/>
                <a:cs typeface="Times New Roman" pitchFamily="18" charset="0"/>
              </a:rPr>
              <a:t>қорытындысын шығарып,</a:t>
            </a:r>
          </a:p>
          <a:p>
            <a:pPr indent="450850" algn="just">
              <a:buFont typeface="Wingdings" pitchFamily="2" charset="2"/>
              <a:buChar char="Ø"/>
            </a:pPr>
            <a:r>
              <a:rPr lang="kk-KZ" sz="3200" b="1" dirty="0" smtClean="0">
                <a:latin typeface="Times New Roman" pitchFamily="18" charset="0"/>
                <a:cs typeface="Times New Roman" pitchFamily="18" charset="0"/>
              </a:rPr>
              <a:t>ұсыныстарын енгізіп,</a:t>
            </a:r>
          </a:p>
          <a:p>
            <a:pPr indent="450850" algn="just">
              <a:buFont typeface="Wingdings" pitchFamily="2" charset="2"/>
              <a:buChar char="Ø"/>
            </a:pPr>
            <a:r>
              <a:rPr lang="kk-KZ" sz="3200" b="1" dirty="0" smtClean="0">
                <a:latin typeface="Times New Roman" pitchFamily="18" charset="0"/>
                <a:cs typeface="Times New Roman" pitchFamily="18" charset="0"/>
              </a:rPr>
              <a:t>жоспарлаудың үрдісін дұрыс шығару және  нәтижелерге қол жеткізу</a:t>
            </a:r>
            <a:endParaRPr lang="ru-RU" sz="3200" dirty="0">
              <a:solidFill>
                <a:schemeClr val="tx1"/>
              </a:solidFill>
              <a:latin typeface="Times New Roman" pitchFamily="18" charset="0"/>
              <a:cs typeface="Times New Roman" pitchFamily="18" charset="0"/>
            </a:endParaRPr>
          </a:p>
        </p:txBody>
      </p:sp>
      <p:pic>
        <p:nvPicPr>
          <p:cNvPr id="41990" name="Picture 6" descr="Мировая экономика, деньги и бизнес-модель, векторные иллюстрации Фото со стока - 45077215"/>
          <p:cNvPicPr>
            <a:picLocks noChangeAspect="1" noChangeArrowheads="1"/>
          </p:cNvPicPr>
          <p:nvPr/>
        </p:nvPicPr>
        <p:blipFill>
          <a:blip r:embed="rId2"/>
          <a:srcRect/>
          <a:stretch>
            <a:fillRect/>
          </a:stretch>
        </p:blipFill>
        <p:spPr bwMode="auto">
          <a:xfrm>
            <a:off x="7000892" y="4714884"/>
            <a:ext cx="1831331" cy="2000240"/>
          </a:xfrm>
          <a:prstGeom prst="rect">
            <a:avLst/>
          </a:prstGeom>
          <a:noFill/>
        </p:spPr>
      </p:pic>
    </p:spTree>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Box 2"/>
          <p:cNvSpPr txBox="1"/>
          <p:nvPr/>
        </p:nvSpPr>
        <p:spPr>
          <a:xfrm>
            <a:off x="1000125" y="214313"/>
            <a:ext cx="7272338" cy="2677656"/>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r>
              <a:rPr lang="kk-KZ" sz="2400" b="1" dirty="0" smtClean="0">
                <a:solidFill>
                  <a:srgbClr val="C00000"/>
                </a:solidFill>
                <a:latin typeface="Arial" pitchFamily="34" charset="0"/>
                <a:cs typeface="Arial" pitchFamily="34" charset="0"/>
              </a:rPr>
              <a:t>Оқу үрдісі кезінде студенттердің үйренуі:</a:t>
            </a:r>
            <a:endParaRPr lang="ru-RU" sz="2400" dirty="0" smtClean="0">
              <a:solidFill>
                <a:srgbClr val="C00000"/>
              </a:solidFill>
              <a:latin typeface="Arial" pitchFamily="34" charset="0"/>
              <a:cs typeface="Arial" pitchFamily="34" charset="0"/>
            </a:endParaRPr>
          </a:p>
          <a:p>
            <a:pPr>
              <a:buFont typeface="Wingdings" pitchFamily="2" charset="2"/>
              <a:buChar char="Ø"/>
            </a:pPr>
            <a:r>
              <a:rPr lang="kk-KZ" sz="2400" b="1" dirty="0" smtClean="0">
                <a:latin typeface="Arial" pitchFamily="34" charset="0"/>
                <a:cs typeface="Arial" pitchFamily="34" charset="0"/>
              </a:rPr>
              <a:t> Экономика мен статистика;</a:t>
            </a:r>
            <a:endParaRPr lang="ru-RU" sz="2400" dirty="0" smtClean="0">
              <a:latin typeface="Arial" pitchFamily="34" charset="0"/>
              <a:cs typeface="Arial" pitchFamily="34" charset="0"/>
            </a:endParaRPr>
          </a:p>
          <a:p>
            <a:pPr>
              <a:buFont typeface="Wingdings" pitchFamily="2" charset="2"/>
              <a:buChar char="Ø"/>
            </a:pPr>
            <a:r>
              <a:rPr lang="kk-KZ" sz="2400" b="1" dirty="0" smtClean="0">
                <a:latin typeface="Arial" pitchFamily="34" charset="0"/>
                <a:cs typeface="Arial" pitchFamily="34" charset="0"/>
              </a:rPr>
              <a:t> Акша,қаржы және несие;</a:t>
            </a:r>
            <a:endParaRPr lang="ru-RU" sz="2400" dirty="0" smtClean="0">
              <a:latin typeface="Arial" pitchFamily="34" charset="0"/>
              <a:cs typeface="Arial" pitchFamily="34" charset="0"/>
            </a:endParaRPr>
          </a:p>
          <a:p>
            <a:pPr>
              <a:buFont typeface="Wingdings" pitchFamily="2" charset="2"/>
              <a:buChar char="Ø"/>
            </a:pPr>
            <a:r>
              <a:rPr lang="kk-KZ" sz="2400" b="1" dirty="0" smtClean="0">
                <a:latin typeface="Arial" pitchFamily="34" charset="0"/>
                <a:cs typeface="Arial" pitchFamily="34" charset="0"/>
              </a:rPr>
              <a:t> Ұйым қызметінің экономикалық және қаржылай нәтижесі;</a:t>
            </a:r>
            <a:endParaRPr lang="ru-RU" sz="2400" dirty="0" smtClean="0">
              <a:latin typeface="Arial" pitchFamily="34" charset="0"/>
              <a:cs typeface="Arial" pitchFamily="34" charset="0"/>
            </a:endParaRPr>
          </a:p>
          <a:p>
            <a:pPr>
              <a:buFont typeface="Wingdings" pitchFamily="2" charset="2"/>
              <a:buChar char="Ø"/>
            </a:pPr>
            <a:r>
              <a:rPr lang="kk-KZ" sz="2400" b="1" dirty="0" smtClean="0">
                <a:latin typeface="Arial" pitchFamily="34" charset="0"/>
                <a:cs typeface="Arial" pitchFamily="34" charset="0"/>
              </a:rPr>
              <a:t> Қаржылай есеп;</a:t>
            </a:r>
            <a:endParaRPr lang="ru-RU" sz="2400" dirty="0" smtClean="0">
              <a:latin typeface="Arial" pitchFamily="34" charset="0"/>
              <a:cs typeface="Arial" pitchFamily="34" charset="0"/>
            </a:endParaRPr>
          </a:p>
          <a:p>
            <a:pPr>
              <a:buFont typeface="Wingdings" pitchFamily="2" charset="2"/>
              <a:buChar char="Ø"/>
            </a:pPr>
            <a:r>
              <a:rPr lang="kk-KZ" sz="2400" b="1" dirty="0" smtClean="0">
                <a:latin typeface="Arial" pitchFamily="34" charset="0"/>
                <a:cs typeface="Arial" pitchFamily="34" charset="0"/>
              </a:rPr>
              <a:t> Салық және салық салу,т.б мамандықтар</a:t>
            </a:r>
            <a:endParaRPr lang="ru-RU" sz="2400" dirty="0">
              <a:latin typeface="Arial" pitchFamily="34" charset="0"/>
              <a:cs typeface="Arial" pitchFamily="34" charset="0"/>
            </a:endParaRPr>
          </a:p>
        </p:txBody>
      </p:sp>
      <p:pic>
        <p:nvPicPr>
          <p:cNvPr id="1028" name="Picture 4"/>
          <p:cNvPicPr>
            <a:picLocks noChangeAspect="1" noChangeArrowheads="1"/>
          </p:cNvPicPr>
          <p:nvPr/>
        </p:nvPicPr>
        <p:blipFill>
          <a:blip r:embed="rId2" cstate="print"/>
          <a:srcRect/>
          <a:stretch>
            <a:fillRect/>
          </a:stretch>
        </p:blipFill>
        <p:spPr bwMode="auto">
          <a:xfrm>
            <a:off x="2500298" y="3000372"/>
            <a:ext cx="4429156" cy="3321867"/>
          </a:xfrm>
          <a:prstGeom prst="rect">
            <a:avLst/>
          </a:prstGeom>
          <a:ln>
            <a:headEnd/>
            <a:tailEnd/>
          </a:ln>
        </p:spPr>
        <p:style>
          <a:lnRef idx="1">
            <a:schemeClr val="accent1"/>
          </a:lnRef>
          <a:fillRef idx="2">
            <a:schemeClr val="accent1"/>
          </a:fillRef>
          <a:effectRef idx="1">
            <a:schemeClr val="accent1"/>
          </a:effectRef>
          <a:fontRef idx="minor">
            <a:schemeClr val="dk1"/>
          </a:fontRef>
        </p:style>
      </p:pic>
    </p:spTree>
  </p:cSld>
  <p:clrMapOvr>
    <a:masterClrMapping/>
  </p:clrMapOvr>
  <p:transition advClick="0" advTm="21781">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TextBox 2"/>
          <p:cNvSpPr txBox="1"/>
          <p:nvPr/>
        </p:nvSpPr>
        <p:spPr>
          <a:xfrm>
            <a:off x="428625" y="214313"/>
            <a:ext cx="8358188" cy="2308324"/>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r>
              <a:rPr lang="kk-KZ" sz="2400" b="1" dirty="0" smtClean="0">
                <a:solidFill>
                  <a:srgbClr val="C00000"/>
                </a:solidFill>
                <a:latin typeface="Times New Roman" pitchFamily="18" charset="0"/>
                <a:cs typeface="Times New Roman" pitchFamily="18" charset="0"/>
              </a:rPr>
              <a:t>Түлектердің төмендегідей жұмыстармен жұмыс жасалуы мүмкін:</a:t>
            </a:r>
            <a:endParaRPr lang="ru-RU" sz="2400" dirty="0" smtClean="0">
              <a:solidFill>
                <a:srgbClr val="C00000"/>
              </a:solidFill>
              <a:latin typeface="Times New Roman" pitchFamily="18" charset="0"/>
              <a:cs typeface="Times New Roman" pitchFamily="18" charset="0"/>
            </a:endParaRPr>
          </a:p>
          <a:p>
            <a:pPr lvl="0">
              <a:buFont typeface="Wingdings" pitchFamily="2" charset="2"/>
              <a:buChar char="Ø"/>
            </a:pPr>
            <a:r>
              <a:rPr lang="kk-KZ" sz="2400" b="1" dirty="0" smtClean="0">
                <a:latin typeface="Times New Roman" pitchFamily="18" charset="0"/>
                <a:cs typeface="Times New Roman" pitchFamily="18" charset="0"/>
              </a:rPr>
              <a:t>экономисттердің көмекшілері,</a:t>
            </a:r>
            <a:endParaRPr lang="ru-RU" sz="2400" dirty="0" smtClean="0">
              <a:latin typeface="Times New Roman" pitchFamily="18" charset="0"/>
              <a:cs typeface="Times New Roman" pitchFamily="18" charset="0"/>
            </a:endParaRPr>
          </a:p>
          <a:p>
            <a:pPr lvl="0">
              <a:buFont typeface="Wingdings" pitchFamily="2" charset="2"/>
              <a:buChar char="Ø"/>
            </a:pPr>
            <a:r>
              <a:rPr lang="kk-KZ" sz="2400" b="1" dirty="0" smtClean="0">
                <a:latin typeface="Times New Roman" pitchFamily="18" charset="0"/>
                <a:cs typeface="Times New Roman" pitchFamily="18" charset="0"/>
              </a:rPr>
              <a:t>жоспарлы бөлімшелердің қызметкерлері,</a:t>
            </a:r>
            <a:endParaRPr lang="ru-RU" sz="2400" dirty="0" smtClean="0">
              <a:latin typeface="Times New Roman" pitchFamily="18" charset="0"/>
              <a:cs typeface="Times New Roman" pitchFamily="18" charset="0"/>
            </a:endParaRPr>
          </a:p>
          <a:p>
            <a:pPr lvl="0">
              <a:buFont typeface="Wingdings" pitchFamily="2" charset="2"/>
              <a:buChar char="Ø"/>
            </a:pPr>
            <a:r>
              <a:rPr lang="kk-KZ" sz="2400" b="1" dirty="0" smtClean="0">
                <a:latin typeface="Times New Roman" pitchFamily="18" charset="0"/>
                <a:cs typeface="Times New Roman" pitchFamily="18" charset="0"/>
              </a:rPr>
              <a:t>қаржылай кеңесші,</a:t>
            </a:r>
            <a:endParaRPr lang="ru-RU" sz="2400" dirty="0" smtClean="0">
              <a:latin typeface="Times New Roman" pitchFamily="18" charset="0"/>
              <a:cs typeface="Times New Roman" pitchFamily="18" charset="0"/>
            </a:endParaRPr>
          </a:p>
          <a:p>
            <a:pPr lvl="0">
              <a:buFont typeface="Wingdings" pitchFamily="2" charset="2"/>
              <a:buChar char="Ø"/>
            </a:pPr>
            <a:r>
              <a:rPr lang="kk-KZ" sz="2400" b="1" dirty="0" smtClean="0">
                <a:latin typeface="Times New Roman" pitchFamily="18" charset="0"/>
                <a:cs typeface="Times New Roman" pitchFamily="18" charset="0"/>
              </a:rPr>
              <a:t>сауда банктерінің менеджері</a:t>
            </a:r>
            <a:endParaRPr lang="ru-RU" sz="2400" b="1" dirty="0">
              <a:latin typeface="Times New Roman" pitchFamily="18" charset="0"/>
              <a:cs typeface="Times New Roman" pitchFamily="18" charset="0"/>
            </a:endParaRPr>
          </a:p>
        </p:txBody>
      </p:sp>
      <p:sp>
        <p:nvSpPr>
          <p:cNvPr id="39940" name="AutoShape 4" descr="Профессия экономист. Плюсы и минусы - фото 1"/>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9942" name="AutoShape 6" descr="Профессия экономист. Плюсы и минусы - фото 1"/>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9943" name="Picture 7"/>
          <p:cNvPicPr>
            <a:picLocks noChangeAspect="1" noChangeArrowheads="1"/>
          </p:cNvPicPr>
          <p:nvPr/>
        </p:nvPicPr>
        <p:blipFill>
          <a:blip r:embed="rId2"/>
          <a:srcRect/>
          <a:stretch>
            <a:fillRect/>
          </a:stretch>
        </p:blipFill>
        <p:spPr bwMode="auto">
          <a:xfrm>
            <a:off x="428596" y="3071810"/>
            <a:ext cx="3857651" cy="2575785"/>
          </a:xfrm>
          <a:prstGeom prst="rect">
            <a:avLst/>
          </a:prstGeom>
          <a:noFill/>
          <a:ln w="9525">
            <a:noFill/>
            <a:miter lim="800000"/>
            <a:headEnd/>
            <a:tailEnd/>
          </a:ln>
          <a:effectLst/>
        </p:spPr>
      </p:pic>
      <p:pic>
        <p:nvPicPr>
          <p:cNvPr id="39944" name="Picture 8"/>
          <p:cNvPicPr>
            <a:picLocks noChangeAspect="1" noChangeArrowheads="1"/>
          </p:cNvPicPr>
          <p:nvPr/>
        </p:nvPicPr>
        <p:blipFill>
          <a:blip r:embed="rId3"/>
          <a:srcRect/>
          <a:stretch>
            <a:fillRect/>
          </a:stretch>
        </p:blipFill>
        <p:spPr bwMode="auto">
          <a:xfrm>
            <a:off x="4357687" y="2714620"/>
            <a:ext cx="4429156" cy="3714776"/>
          </a:xfrm>
          <a:prstGeom prst="rect">
            <a:avLst/>
          </a:prstGeom>
          <a:noFill/>
          <a:ln w="9525">
            <a:noFill/>
            <a:miter lim="800000"/>
            <a:headEnd/>
            <a:tailEnd/>
          </a:ln>
          <a:effectLst/>
        </p:spPr>
      </p:pic>
    </p:spTree>
  </p:cSld>
  <p:clrMapOvr>
    <a:masterClrMapping/>
  </p:clrMapOvr>
  <p:transition advClick="0" advTm="32297">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Прямоугольник 4"/>
          <p:cNvSpPr/>
          <p:nvPr/>
        </p:nvSpPr>
        <p:spPr>
          <a:xfrm>
            <a:off x="500034" y="4786322"/>
            <a:ext cx="8286808" cy="1631216"/>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r>
              <a:rPr lang="kk-KZ" sz="3200" b="1" dirty="0" smtClean="0">
                <a:solidFill>
                  <a:srgbClr val="C00000"/>
                </a:solidFill>
                <a:latin typeface="Arial" pitchFamily="34" charset="0"/>
                <a:cs typeface="Arial" pitchFamily="34" charset="0"/>
              </a:rPr>
              <a:t>Барлығына біздің оқу орнымызға келіп, </a:t>
            </a:r>
            <a:r>
              <a:rPr lang="kk-KZ" sz="3200" b="1" i="1" u="sng" dirty="0" smtClean="0">
                <a:solidFill>
                  <a:srgbClr val="C00000"/>
                </a:solidFill>
                <a:latin typeface="Arial" pitchFamily="34" charset="0"/>
                <a:cs typeface="Arial" pitchFamily="34" charset="0"/>
              </a:rPr>
              <a:t>«</a:t>
            </a:r>
            <a:r>
              <a:rPr lang="kk-KZ" sz="3200" b="1" i="1" u="sng" dirty="0" smtClean="0">
                <a:solidFill>
                  <a:srgbClr val="C00000"/>
                </a:solidFill>
                <a:latin typeface="Times New Roman" pitchFamily="18" charset="0"/>
                <a:cs typeface="Times New Roman" pitchFamily="18" charset="0"/>
              </a:rPr>
              <a:t>Қ</a:t>
            </a:r>
            <a:r>
              <a:rPr lang="kk-KZ" sz="3200" b="1" i="1" u="sng" dirty="0" smtClean="0">
                <a:solidFill>
                  <a:srgbClr val="C00000"/>
                </a:solidFill>
                <a:latin typeface="Arial" pitchFamily="34" charset="0"/>
                <a:cs typeface="Arial" pitchFamily="34" charset="0"/>
              </a:rPr>
              <a:t>аржы» </a:t>
            </a:r>
            <a:r>
              <a:rPr lang="kk-KZ" sz="3200" b="1" dirty="0" smtClean="0">
                <a:solidFill>
                  <a:srgbClr val="C00000"/>
                </a:solidFill>
                <a:latin typeface="Arial" pitchFamily="34" charset="0"/>
                <a:cs typeface="Arial" pitchFamily="34" charset="0"/>
              </a:rPr>
              <a:t>мамандығына оқуға түсіп үйрене аласыз </a:t>
            </a:r>
            <a:endParaRPr lang="ru-RU" sz="3200" b="1" dirty="0">
              <a:solidFill>
                <a:srgbClr val="C00000"/>
              </a:solidFill>
              <a:latin typeface="Arial" pitchFamily="34" charset="0"/>
              <a:cs typeface="Arial" pitchFamily="34" charset="0"/>
            </a:endParaRPr>
          </a:p>
        </p:txBody>
      </p:sp>
      <p:pic>
        <p:nvPicPr>
          <p:cNvPr id="2050" name="Picture 2"/>
          <p:cNvPicPr>
            <a:picLocks noChangeAspect="1" noChangeArrowheads="1"/>
          </p:cNvPicPr>
          <p:nvPr/>
        </p:nvPicPr>
        <p:blipFill>
          <a:blip r:embed="rId2" cstate="print">
            <a:lum/>
          </a:blip>
          <a:srcRect/>
          <a:stretch>
            <a:fillRect/>
          </a:stretch>
        </p:blipFill>
        <p:spPr bwMode="auto">
          <a:xfrm>
            <a:off x="3428992" y="1142984"/>
            <a:ext cx="2047889" cy="3071834"/>
          </a:xfrm>
          <a:prstGeom prst="rect">
            <a:avLst/>
          </a:prstGeom>
          <a:ln>
            <a:noFill/>
          </a:ln>
          <a:effectLst>
            <a:softEdge rad="112500"/>
          </a:effectLst>
        </p:spPr>
      </p:pic>
      <p:pic>
        <p:nvPicPr>
          <p:cNvPr id="2051" name="Picture 3"/>
          <p:cNvPicPr>
            <a:picLocks noChangeAspect="1" noChangeArrowheads="1"/>
          </p:cNvPicPr>
          <p:nvPr/>
        </p:nvPicPr>
        <p:blipFill>
          <a:blip r:embed="rId3" cstate="print"/>
          <a:srcRect/>
          <a:stretch>
            <a:fillRect/>
          </a:stretch>
        </p:blipFill>
        <p:spPr bwMode="auto">
          <a:xfrm>
            <a:off x="5357818" y="2500306"/>
            <a:ext cx="3500462" cy="2333641"/>
          </a:xfrm>
          <a:prstGeom prst="rect">
            <a:avLst/>
          </a:prstGeom>
          <a:ln>
            <a:noFill/>
          </a:ln>
          <a:effectLst>
            <a:softEdge rad="112500"/>
          </a:effectLst>
        </p:spPr>
      </p:pic>
      <p:pic>
        <p:nvPicPr>
          <p:cNvPr id="2052" name="Picture 4"/>
          <p:cNvPicPr>
            <a:picLocks noChangeAspect="1" noChangeArrowheads="1"/>
          </p:cNvPicPr>
          <p:nvPr/>
        </p:nvPicPr>
        <p:blipFill>
          <a:blip r:embed="rId4" cstate="print"/>
          <a:srcRect/>
          <a:stretch>
            <a:fillRect/>
          </a:stretch>
        </p:blipFill>
        <p:spPr bwMode="auto">
          <a:xfrm>
            <a:off x="142844" y="214290"/>
            <a:ext cx="3429024" cy="2286016"/>
          </a:xfrm>
          <a:prstGeom prst="rect">
            <a:avLst/>
          </a:prstGeom>
          <a:ln>
            <a:noFill/>
          </a:ln>
          <a:effectLst>
            <a:softEdge rad="112500"/>
          </a:effectLst>
        </p:spPr>
      </p:pic>
    </p:spTree>
  </p:cSld>
  <p:clrMapOvr>
    <a:masterClrMapping/>
  </p:clrMapOvr>
  <p:transition advClick="0" advTm="28140">
    <p:strips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500034" y="0"/>
            <a:ext cx="8208963" cy="7232650"/>
          </a:xfrm>
          <a:prstGeom prst="rect">
            <a:avLst/>
          </a:prstGeom>
          <a:noFill/>
          <a:ln w="9525">
            <a:noFill/>
            <a:miter lim="800000"/>
            <a:headEnd/>
            <a:tailEnd/>
          </a:ln>
        </p:spPr>
        <p:txBody>
          <a:bodyPr>
            <a:spAutoFit/>
          </a:bodyPr>
          <a:lstStyle/>
          <a:p>
            <a:pPr algn="ctr"/>
            <a:r>
              <a:rPr lang="ru-RU" sz="3500" b="1" dirty="0">
                <a:latin typeface="Times New Roman" pitchFamily="18" charset="0"/>
                <a:cs typeface="Times New Roman" pitchFamily="18" charset="0"/>
              </a:rPr>
              <a:t>специальность 0518000 </a:t>
            </a:r>
          </a:p>
          <a:p>
            <a:pPr algn="ctr"/>
            <a:r>
              <a:rPr lang="ru-RU" sz="3500" b="1" dirty="0">
                <a:latin typeface="Times New Roman" pitchFamily="18" charset="0"/>
                <a:cs typeface="Times New Roman" pitchFamily="18" charset="0"/>
              </a:rPr>
              <a:t>«Учёт и аудит (по отраслям)»</a:t>
            </a:r>
          </a:p>
          <a:p>
            <a:pPr algn="ctr"/>
            <a:r>
              <a:rPr lang="ru-RU" sz="3500" b="1" dirty="0">
                <a:latin typeface="Times New Roman" pitchFamily="18" charset="0"/>
                <a:cs typeface="Times New Roman" pitchFamily="18" charset="0"/>
              </a:rPr>
              <a:t>квалификация 0518033 </a:t>
            </a:r>
            <a:endParaRPr lang="ru-RU" sz="3500" b="1" dirty="0" smtClean="0">
              <a:latin typeface="Times New Roman" pitchFamily="18" charset="0"/>
              <a:cs typeface="Times New Roman" pitchFamily="18" charset="0"/>
            </a:endParaRPr>
          </a:p>
          <a:p>
            <a:pPr algn="ctr"/>
            <a:r>
              <a:rPr lang="ru-RU" sz="3500" b="1" dirty="0" smtClean="0">
                <a:latin typeface="Times New Roman" pitchFamily="18" charset="0"/>
                <a:cs typeface="Times New Roman" pitchFamily="18" charset="0"/>
              </a:rPr>
              <a:t>«Экономист-бухгалтер»</a:t>
            </a:r>
            <a:endParaRPr lang="en-US" sz="3500" b="1" dirty="0" smtClean="0">
              <a:latin typeface="Times New Roman" pitchFamily="18" charset="0"/>
              <a:cs typeface="Times New Roman" pitchFamily="18" charset="0"/>
            </a:endParaRPr>
          </a:p>
          <a:p>
            <a:pPr algn="ctr"/>
            <a:endParaRPr lang="ru-RU" sz="3500" b="1" dirty="0">
              <a:latin typeface="Times New Roman" pitchFamily="18" charset="0"/>
              <a:cs typeface="Times New Roman" pitchFamily="18" charset="0"/>
            </a:endParaRPr>
          </a:p>
          <a:p>
            <a:pPr algn="ctr"/>
            <a:r>
              <a:rPr lang="ru-RU" sz="3500" dirty="0">
                <a:latin typeface="Times New Roman" pitchFamily="18" charset="0"/>
                <a:cs typeface="Times New Roman" pitchFamily="18" charset="0"/>
              </a:rPr>
              <a:t> </a:t>
            </a:r>
          </a:p>
          <a:p>
            <a:pPr algn="ctr"/>
            <a:endParaRPr lang="ru-RU" sz="3500" b="1" dirty="0">
              <a:latin typeface="Times New Roman" pitchFamily="18" charset="0"/>
              <a:cs typeface="Times New Roman" pitchFamily="18" charset="0"/>
            </a:endParaRPr>
          </a:p>
          <a:p>
            <a:pPr algn="ctr"/>
            <a:endParaRPr lang="ru-RU" sz="3500" b="1" dirty="0">
              <a:latin typeface="Times New Roman" pitchFamily="18" charset="0"/>
              <a:cs typeface="Times New Roman" pitchFamily="18" charset="0"/>
            </a:endParaRPr>
          </a:p>
          <a:p>
            <a:pPr algn="ctr"/>
            <a:r>
              <a:rPr lang="ru-RU" sz="3500" b="1" dirty="0">
                <a:solidFill>
                  <a:schemeClr val="tx2">
                    <a:lumMod val="50000"/>
                  </a:schemeClr>
                </a:solidFill>
                <a:latin typeface="Times New Roman" pitchFamily="18" charset="0"/>
                <a:cs typeface="Times New Roman" pitchFamily="18" charset="0"/>
              </a:rPr>
              <a:t>В Высшем колледже города Щучинска обучением экономистов-бухгалтеров  занимаются</a:t>
            </a:r>
          </a:p>
          <a:p>
            <a:pPr algn="ctr"/>
            <a:r>
              <a:rPr lang="ru-RU" sz="3500" b="1" dirty="0">
                <a:solidFill>
                  <a:schemeClr val="tx2">
                    <a:lumMod val="50000"/>
                  </a:schemeClr>
                </a:solidFill>
                <a:latin typeface="Times New Roman" pitchFamily="18" charset="0"/>
                <a:cs typeface="Times New Roman" pitchFamily="18" charset="0"/>
              </a:rPr>
              <a:t> </a:t>
            </a:r>
            <a:r>
              <a:rPr lang="ru-RU" sz="3500" b="1" dirty="0">
                <a:solidFill>
                  <a:srgbClr val="FF0000"/>
                </a:solidFill>
                <a:latin typeface="Times New Roman" pitchFamily="18" charset="0"/>
                <a:cs typeface="Times New Roman" pitchFamily="18" charset="0"/>
              </a:rPr>
              <a:t>с 1948  года</a:t>
            </a:r>
          </a:p>
          <a:p>
            <a:endParaRPr lang="ru-RU" sz="3200" dirty="0">
              <a:latin typeface="Times New Roman" pitchFamily="18" charset="0"/>
              <a:cs typeface="Times New Roman" pitchFamily="18" charset="0"/>
            </a:endParaRPr>
          </a:p>
        </p:txBody>
      </p:sp>
      <p:pic>
        <p:nvPicPr>
          <p:cNvPr id="18435" name="Picture 2"/>
          <p:cNvPicPr>
            <a:picLocks noChangeAspect="1" noChangeArrowheads="1"/>
          </p:cNvPicPr>
          <p:nvPr/>
        </p:nvPicPr>
        <p:blipFill>
          <a:blip r:embed="rId2"/>
          <a:srcRect/>
          <a:stretch>
            <a:fillRect/>
          </a:stretch>
        </p:blipFill>
        <p:spPr bwMode="auto">
          <a:xfrm>
            <a:off x="3643313" y="2357438"/>
            <a:ext cx="1944687" cy="2116137"/>
          </a:xfrm>
          <a:prstGeom prst="rect">
            <a:avLst/>
          </a:prstGeom>
          <a:noFill/>
          <a:ln w="9525">
            <a:noFill/>
            <a:miter lim="800000"/>
            <a:headEnd/>
            <a:tailEnd/>
          </a:ln>
        </p:spPr>
      </p:pic>
    </p:spTree>
  </p:cSld>
  <p:clrMapOvr>
    <a:masterClrMapping/>
  </p:clrMapOvr>
  <p:transition advClick="0" advTm="1726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l="100000" t="100000"/>
          </a:path>
        </a:gradFill>
        <a:effectLst/>
      </p:bgPr>
    </p:bg>
    <p:spTree>
      <p:nvGrpSpPr>
        <p:cNvPr id="1" name=""/>
        <p:cNvGrpSpPr/>
        <p:nvPr/>
      </p:nvGrpSpPr>
      <p:grpSpPr>
        <a:xfrm>
          <a:off x="0" y="0"/>
          <a:ext cx="0" cy="0"/>
          <a:chOff x="0" y="0"/>
          <a:chExt cx="0" cy="0"/>
        </a:xfrm>
      </p:grpSpPr>
      <p:pic>
        <p:nvPicPr>
          <p:cNvPr id="4" name="Рисунок 3" descr="http://dg53.odnoklassniki.ru/getImage?photoId=465783485458&amp;photoType=0"/>
          <p:cNvPicPr/>
          <p:nvPr/>
        </p:nvPicPr>
        <p:blipFill>
          <a:blip r:embed="rId2" cstate="print">
            <a:extLst>
              <a:ext uri="{28A0092B-C50C-407E-A947-70E740481C1C}"/>
            </a:extLst>
          </a:blip>
          <a:srcRect/>
          <a:stretch>
            <a:fillRect/>
          </a:stretch>
        </p:blipFill>
        <p:spPr bwMode="auto">
          <a:xfrm rot="20720921">
            <a:off x="-81880" y="504684"/>
            <a:ext cx="4752527" cy="3230718"/>
          </a:xfrm>
          <a:prstGeom prst="rect">
            <a:avLst/>
          </a:prstGeom>
          <a:ln>
            <a:noFill/>
          </a:ln>
          <a:effectLst>
            <a:softEdge rad="112500"/>
          </a:effectLst>
        </p:spPr>
      </p:pic>
      <p:pic>
        <p:nvPicPr>
          <p:cNvPr id="9" name="Рисунок 8" descr="http://dg53.odnoklassniki.ru/getImage?photoId=413320640018&amp;photoType=0"/>
          <p:cNvPicPr/>
          <p:nvPr/>
        </p:nvPicPr>
        <p:blipFill>
          <a:blip r:embed="rId3" cstate="print">
            <a:extLst>
              <a:ext uri="{28A0092B-C50C-407E-A947-70E740481C1C}"/>
            </a:extLst>
          </a:blip>
          <a:srcRect/>
          <a:stretch>
            <a:fillRect/>
          </a:stretch>
        </p:blipFill>
        <p:spPr bwMode="auto">
          <a:xfrm>
            <a:off x="2000232" y="3260436"/>
            <a:ext cx="4963830" cy="3597564"/>
          </a:xfrm>
          <a:prstGeom prst="rect">
            <a:avLst/>
          </a:prstGeom>
          <a:ln>
            <a:noFill/>
          </a:ln>
          <a:effectLst>
            <a:softEdge rad="112500"/>
          </a:effectLst>
        </p:spPr>
      </p:pic>
      <p:pic>
        <p:nvPicPr>
          <p:cNvPr id="5" name="Рисунок 4" descr="http://dg53.odnoklassniki.ru/getImage?photoId=428284397842&amp;photoType=0"/>
          <p:cNvPicPr/>
          <p:nvPr/>
        </p:nvPicPr>
        <p:blipFill>
          <a:blip r:embed="rId4" cstate="print">
            <a:extLst>
              <a:ext uri="{28A0092B-C50C-407E-A947-70E740481C1C}"/>
            </a:extLst>
          </a:blip>
          <a:srcRect/>
          <a:stretch>
            <a:fillRect/>
          </a:stretch>
        </p:blipFill>
        <p:spPr bwMode="auto">
          <a:xfrm rot="1121333">
            <a:off x="4178492" y="484635"/>
            <a:ext cx="4935776" cy="3119723"/>
          </a:xfrm>
          <a:prstGeom prst="rect">
            <a:avLst/>
          </a:prstGeom>
          <a:ln>
            <a:noFill/>
          </a:ln>
          <a:effectLst>
            <a:softEdge rad="112500"/>
          </a:effectLst>
        </p:spPr>
      </p:pic>
      <p:sp>
        <p:nvSpPr>
          <p:cNvPr id="8" name="Прямоугольник 7"/>
          <p:cNvSpPr/>
          <p:nvPr/>
        </p:nvSpPr>
        <p:spPr>
          <a:xfrm rot="1177849">
            <a:off x="6012936" y="439958"/>
            <a:ext cx="2286000" cy="40011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ru-RU" sz="2000" b="1" dirty="0">
                <a:ln w="1905"/>
                <a:solidFill>
                  <a:srgbClr val="C00000"/>
                </a:solidFill>
                <a:effectLst>
                  <a:innerShdw blurRad="69850" dist="43180" dir="5400000">
                    <a:srgbClr val="000000">
                      <a:alpha val="65000"/>
                    </a:srgbClr>
                  </a:innerShdw>
                </a:effectLst>
              </a:rPr>
              <a:t>выпуск 1977 года</a:t>
            </a:r>
          </a:p>
        </p:txBody>
      </p:sp>
      <p:sp>
        <p:nvSpPr>
          <p:cNvPr id="10" name="Прямоугольник 9"/>
          <p:cNvSpPr/>
          <p:nvPr/>
        </p:nvSpPr>
        <p:spPr>
          <a:xfrm>
            <a:off x="4143372" y="6215082"/>
            <a:ext cx="2514022" cy="461665"/>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ru-RU" sz="2400" b="1" dirty="0">
                <a:ln w="1905"/>
                <a:solidFill>
                  <a:srgbClr val="C00000"/>
                </a:solidFill>
                <a:effectLst>
                  <a:innerShdw blurRad="69850" dist="43180" dir="5400000">
                    <a:srgbClr val="000000">
                      <a:alpha val="65000"/>
                    </a:srgbClr>
                  </a:innerShdw>
                </a:effectLst>
              </a:rPr>
              <a:t>выпуск 1970 года</a:t>
            </a:r>
          </a:p>
        </p:txBody>
      </p:sp>
      <p:sp>
        <p:nvSpPr>
          <p:cNvPr id="7" name="Прямоугольник 6"/>
          <p:cNvSpPr/>
          <p:nvPr/>
        </p:nvSpPr>
        <p:spPr>
          <a:xfrm rot="20736283">
            <a:off x="697418" y="307301"/>
            <a:ext cx="2286000" cy="40011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ru-RU" sz="2000" b="1" dirty="0">
                <a:ln w="1905"/>
                <a:solidFill>
                  <a:srgbClr val="C00000"/>
                </a:solidFill>
                <a:effectLst>
                  <a:innerShdw blurRad="69850" dist="43180" dir="5400000">
                    <a:srgbClr val="000000">
                      <a:alpha val="65000"/>
                    </a:srgbClr>
                  </a:innerShdw>
                </a:effectLst>
              </a:rPr>
              <a:t>выпуск 1974 года</a:t>
            </a:r>
          </a:p>
        </p:txBody>
      </p:sp>
    </p:spTree>
  </p:cSld>
  <p:clrMapOvr>
    <a:masterClrMapping/>
  </p:clrMapOvr>
  <p:transition advClick="0" advTm="20000">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4643438" y="908050"/>
            <a:ext cx="4700587" cy="4735513"/>
          </a:xfrm>
          <a:prstGeom prst="rect">
            <a:avLst/>
          </a:prstGeom>
          <a:noFill/>
          <a:ln w="9525">
            <a:noFill/>
            <a:miter lim="800000"/>
            <a:headEnd/>
            <a:tailEnd/>
          </a:ln>
        </p:spPr>
      </p:pic>
      <p:sp>
        <p:nvSpPr>
          <p:cNvPr id="5" name="Прямоугольник 4"/>
          <p:cNvSpPr/>
          <p:nvPr/>
        </p:nvSpPr>
        <p:spPr>
          <a:xfrm>
            <a:off x="214313" y="285750"/>
            <a:ext cx="4572000" cy="6186488"/>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ru-RU" sz="3600" b="1" dirty="0">
                <a:solidFill>
                  <a:srgbClr val="0000FF"/>
                </a:solidFill>
                <a:latin typeface="Monotype Corsiva" panose="03010101010201010101" pitchFamily="66" charset="0"/>
              </a:rPr>
              <a:t>Бухгалтер</a:t>
            </a:r>
            <a:r>
              <a:rPr lang="ru-RU" sz="3600" dirty="0">
                <a:solidFill>
                  <a:srgbClr val="0000FF"/>
                </a:solidFill>
                <a:latin typeface="Monotype Corsiva" panose="03010101010201010101" pitchFamily="66" charset="0"/>
              </a:rPr>
              <a:t> </a:t>
            </a:r>
            <a:r>
              <a:rPr lang="ru-RU" sz="3600" b="1" dirty="0">
                <a:solidFill>
                  <a:srgbClr val="D21C6A"/>
                </a:solidFill>
                <a:latin typeface="Monotype Corsiva" panose="03010101010201010101" pitchFamily="66" charset="0"/>
              </a:rPr>
              <a:t>– это своеобразный контролер всей финансовой деятельности организации. Человек способный создать оптимальные комбинации материальных затрат с целью получения наибольшей выгоды.</a:t>
            </a:r>
          </a:p>
        </p:txBody>
      </p:sp>
    </p:spTree>
  </p:cSld>
  <p:clrMapOvr>
    <a:masterClrMapping/>
  </p:clrMapOvr>
  <p:transition advClick="0" advTm="19454">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116740" name="AutoShape 4"/>
          <p:cNvSpPr>
            <a:spLocks noChangeArrowheads="1"/>
          </p:cNvSpPr>
          <p:nvPr/>
        </p:nvSpPr>
        <p:spPr bwMode="auto">
          <a:xfrm>
            <a:off x="2195513" y="1776413"/>
            <a:ext cx="287337" cy="215900"/>
          </a:xfrm>
          <a:prstGeom prst="star4">
            <a:avLst>
              <a:gd name="adj" fmla="val 12500"/>
            </a:avLst>
          </a:prstGeom>
          <a:solidFill>
            <a:schemeClr val="accent2"/>
          </a:solidFill>
          <a:ln w="9525">
            <a:solidFill>
              <a:srgbClr val="FF6600"/>
            </a:solidFill>
            <a:miter lim="800000"/>
            <a:headEnd/>
            <a:tailEnd/>
          </a:ln>
        </p:spPr>
        <p:txBody>
          <a:bodyPr wrap="none" anchor="ctr"/>
          <a:lstStyle/>
          <a:p>
            <a:pPr>
              <a:defRPr/>
            </a:pPr>
            <a:endParaRPr lang="ru-RU">
              <a:solidFill>
                <a:schemeClr val="accent2">
                  <a:lumMod val="75000"/>
                </a:schemeClr>
              </a:solidFill>
            </a:endParaRPr>
          </a:p>
        </p:txBody>
      </p:sp>
      <p:sp>
        <p:nvSpPr>
          <p:cNvPr id="116745" name="AutoShape 9"/>
          <p:cNvSpPr>
            <a:spLocks noChangeArrowheads="1"/>
          </p:cNvSpPr>
          <p:nvPr/>
        </p:nvSpPr>
        <p:spPr bwMode="auto">
          <a:xfrm>
            <a:off x="3924300" y="5872163"/>
            <a:ext cx="287338" cy="215900"/>
          </a:xfrm>
          <a:prstGeom prst="star4">
            <a:avLst>
              <a:gd name="adj" fmla="val 12500"/>
            </a:avLst>
          </a:prstGeom>
          <a:solidFill>
            <a:schemeClr val="accent2"/>
          </a:solidFill>
          <a:ln w="9525">
            <a:solidFill>
              <a:srgbClr val="FF6600"/>
            </a:solidFill>
            <a:miter lim="800000"/>
            <a:headEnd/>
            <a:tailEnd/>
          </a:ln>
        </p:spPr>
        <p:txBody>
          <a:bodyPr wrap="none" anchor="ctr"/>
          <a:lstStyle/>
          <a:p>
            <a:endParaRPr lang="ru-RU">
              <a:solidFill>
                <a:schemeClr val="accent2"/>
              </a:solidFill>
            </a:endParaRPr>
          </a:p>
        </p:txBody>
      </p:sp>
      <p:sp>
        <p:nvSpPr>
          <p:cNvPr id="116747" name="AutoShape 11"/>
          <p:cNvSpPr>
            <a:spLocks noChangeArrowheads="1"/>
          </p:cNvSpPr>
          <p:nvPr/>
        </p:nvSpPr>
        <p:spPr bwMode="auto">
          <a:xfrm>
            <a:off x="358775" y="5091113"/>
            <a:ext cx="287338" cy="215900"/>
          </a:xfrm>
          <a:prstGeom prst="star4">
            <a:avLst>
              <a:gd name="adj" fmla="val 12500"/>
            </a:avLst>
          </a:prstGeom>
          <a:solidFill>
            <a:schemeClr val="accent2"/>
          </a:solidFill>
          <a:ln w="9525">
            <a:solidFill>
              <a:srgbClr val="FF6600"/>
            </a:solidFill>
            <a:miter lim="800000"/>
            <a:headEnd/>
            <a:tailEnd/>
          </a:ln>
        </p:spPr>
        <p:txBody>
          <a:bodyPr wrap="none" anchor="ctr"/>
          <a:lstStyle/>
          <a:p>
            <a:endParaRPr lang="ru-RU">
              <a:solidFill>
                <a:schemeClr val="accent2"/>
              </a:solidFill>
            </a:endParaRPr>
          </a:p>
        </p:txBody>
      </p:sp>
      <p:sp>
        <p:nvSpPr>
          <p:cNvPr id="116748" name="AutoShape 12"/>
          <p:cNvSpPr>
            <a:spLocks noChangeArrowheads="1"/>
          </p:cNvSpPr>
          <p:nvPr/>
        </p:nvSpPr>
        <p:spPr bwMode="auto">
          <a:xfrm>
            <a:off x="3035300" y="4340225"/>
            <a:ext cx="287338" cy="215900"/>
          </a:xfrm>
          <a:prstGeom prst="star4">
            <a:avLst>
              <a:gd name="adj" fmla="val 12500"/>
            </a:avLst>
          </a:prstGeom>
          <a:solidFill>
            <a:schemeClr val="accent2"/>
          </a:solidFill>
          <a:ln w="9525">
            <a:solidFill>
              <a:srgbClr val="FF6600"/>
            </a:solidFill>
            <a:miter lim="800000"/>
            <a:headEnd/>
            <a:tailEnd/>
          </a:ln>
        </p:spPr>
        <p:txBody>
          <a:bodyPr wrap="none" anchor="ctr"/>
          <a:lstStyle/>
          <a:p>
            <a:endParaRPr lang="ru-RU">
              <a:solidFill>
                <a:schemeClr val="accent2"/>
              </a:solidFill>
            </a:endParaRPr>
          </a:p>
        </p:txBody>
      </p:sp>
      <p:sp>
        <p:nvSpPr>
          <p:cNvPr id="116749" name="AutoShape 13"/>
          <p:cNvSpPr>
            <a:spLocks noChangeArrowheads="1"/>
          </p:cNvSpPr>
          <p:nvPr/>
        </p:nvSpPr>
        <p:spPr bwMode="auto">
          <a:xfrm>
            <a:off x="374650" y="3651250"/>
            <a:ext cx="287338" cy="215900"/>
          </a:xfrm>
          <a:prstGeom prst="star4">
            <a:avLst>
              <a:gd name="adj" fmla="val 12500"/>
            </a:avLst>
          </a:prstGeom>
          <a:solidFill>
            <a:schemeClr val="accent2"/>
          </a:solidFill>
          <a:ln w="9525">
            <a:solidFill>
              <a:srgbClr val="FF6600"/>
            </a:solidFill>
            <a:miter lim="800000"/>
            <a:headEnd/>
            <a:tailEnd/>
          </a:ln>
        </p:spPr>
        <p:txBody>
          <a:bodyPr wrap="none" anchor="ctr"/>
          <a:lstStyle/>
          <a:p>
            <a:endParaRPr lang="ru-RU">
              <a:solidFill>
                <a:schemeClr val="accent2"/>
              </a:solidFill>
            </a:endParaRPr>
          </a:p>
        </p:txBody>
      </p:sp>
      <p:sp>
        <p:nvSpPr>
          <p:cNvPr id="116750" name="AutoShape 14"/>
          <p:cNvSpPr>
            <a:spLocks noChangeArrowheads="1"/>
          </p:cNvSpPr>
          <p:nvPr/>
        </p:nvSpPr>
        <p:spPr bwMode="auto">
          <a:xfrm>
            <a:off x="3724275" y="3040063"/>
            <a:ext cx="287338" cy="215900"/>
          </a:xfrm>
          <a:prstGeom prst="star4">
            <a:avLst>
              <a:gd name="adj" fmla="val 12500"/>
            </a:avLst>
          </a:prstGeom>
          <a:solidFill>
            <a:schemeClr val="accent2"/>
          </a:solidFill>
          <a:ln w="9525">
            <a:solidFill>
              <a:srgbClr val="FF6600"/>
            </a:solidFill>
            <a:miter lim="800000"/>
            <a:headEnd/>
            <a:tailEnd/>
          </a:ln>
        </p:spPr>
        <p:txBody>
          <a:bodyPr wrap="none" anchor="ctr"/>
          <a:lstStyle/>
          <a:p>
            <a:endParaRPr lang="ru-RU">
              <a:solidFill>
                <a:schemeClr val="accent2"/>
              </a:solidFill>
            </a:endParaRPr>
          </a:p>
        </p:txBody>
      </p:sp>
      <p:sp>
        <p:nvSpPr>
          <p:cNvPr id="116751" name="AutoShape 15"/>
          <p:cNvSpPr>
            <a:spLocks noChangeArrowheads="1"/>
          </p:cNvSpPr>
          <p:nvPr/>
        </p:nvSpPr>
        <p:spPr bwMode="auto">
          <a:xfrm>
            <a:off x="374650" y="2455863"/>
            <a:ext cx="287338" cy="215900"/>
          </a:xfrm>
          <a:prstGeom prst="star4">
            <a:avLst>
              <a:gd name="adj" fmla="val 12500"/>
            </a:avLst>
          </a:prstGeom>
          <a:solidFill>
            <a:schemeClr val="accent2"/>
          </a:solidFill>
          <a:ln w="9525">
            <a:solidFill>
              <a:srgbClr val="FF6600"/>
            </a:solidFill>
            <a:miter lim="800000"/>
            <a:headEnd/>
            <a:tailEnd/>
          </a:ln>
        </p:spPr>
        <p:txBody>
          <a:bodyPr wrap="none" anchor="ctr"/>
          <a:lstStyle/>
          <a:p>
            <a:endParaRPr lang="ru-RU">
              <a:solidFill>
                <a:schemeClr val="accent2"/>
              </a:solidFill>
            </a:endParaRPr>
          </a:p>
        </p:txBody>
      </p:sp>
      <p:sp>
        <p:nvSpPr>
          <p:cNvPr id="116754" name="WordArt 18"/>
          <p:cNvSpPr>
            <a:spLocks noChangeArrowheads="1" noChangeShapeType="1" noTextEdit="1"/>
          </p:cNvSpPr>
          <p:nvPr/>
        </p:nvSpPr>
        <p:spPr bwMode="auto">
          <a:xfrm>
            <a:off x="2635452" y="1785926"/>
            <a:ext cx="6245225" cy="451966"/>
          </a:xfrm>
          <a:prstGeom prst="rect">
            <a:avLst/>
          </a:prstGeom>
        </p:spPr>
        <p:txBody>
          <a:bodyPr wrap="none" fromWordArt="1">
            <a:prstTxWarp prst="textPlain">
              <a:avLst>
                <a:gd name="adj" fmla="val 50000"/>
              </a:avLst>
            </a:prstTxWarp>
          </a:bodyPr>
          <a:lstStyle/>
          <a:p>
            <a:pPr>
              <a:defRPr/>
            </a:pPr>
            <a:r>
              <a:rPr lang="ru-RU" sz="3600" b="1" kern="10" dirty="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аналитические способности</a:t>
            </a:r>
            <a:r>
              <a:rPr lang="ru-RU" sz="3600" kern="10" dirty="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a:t>
            </a:r>
          </a:p>
        </p:txBody>
      </p:sp>
      <p:sp>
        <p:nvSpPr>
          <p:cNvPr id="116756" name="WordArt 20"/>
          <p:cNvSpPr>
            <a:spLocks noChangeArrowheads="1" noChangeShapeType="1" noTextEdit="1"/>
          </p:cNvSpPr>
          <p:nvPr/>
        </p:nvSpPr>
        <p:spPr bwMode="auto">
          <a:xfrm>
            <a:off x="857224" y="2514578"/>
            <a:ext cx="4030662" cy="423862"/>
          </a:xfrm>
          <a:prstGeom prst="rect">
            <a:avLst/>
          </a:prstGeom>
        </p:spPr>
        <p:txBody>
          <a:bodyPr wrap="none" fromWordArt="1">
            <a:prstTxWarp prst="textPlain">
              <a:avLst>
                <a:gd name="adj" fmla="val 50000"/>
              </a:avLst>
            </a:prstTxWarp>
          </a:bodyPr>
          <a:lstStyle/>
          <a:p>
            <a:pPr>
              <a:defRPr/>
            </a:pPr>
            <a:r>
              <a:rPr lang="ru-RU" sz="3600" b="1" kern="10" dirty="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внимательность</a:t>
            </a:r>
            <a:r>
              <a:rPr lang="ru-RU" sz="3600" kern="10" dirty="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a:t>
            </a:r>
          </a:p>
        </p:txBody>
      </p:sp>
      <p:sp>
        <p:nvSpPr>
          <p:cNvPr id="116757" name="WordArt 21"/>
          <p:cNvSpPr>
            <a:spLocks noChangeArrowheads="1" noChangeShapeType="1" noTextEdit="1"/>
          </p:cNvSpPr>
          <p:nvPr/>
        </p:nvSpPr>
        <p:spPr bwMode="auto">
          <a:xfrm>
            <a:off x="4211638" y="2989602"/>
            <a:ext cx="4294187" cy="571500"/>
          </a:xfrm>
          <a:prstGeom prst="rect">
            <a:avLst/>
          </a:prstGeom>
        </p:spPr>
        <p:txBody>
          <a:bodyPr wrap="none" fromWordArt="1">
            <a:prstTxWarp prst="textPlain">
              <a:avLst>
                <a:gd name="adj" fmla="val 50000"/>
              </a:avLst>
            </a:prstTxWarp>
          </a:bodyPr>
          <a:lstStyle/>
          <a:p>
            <a:r>
              <a:rPr lang="ru-RU" sz="3600" b="1" kern="1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плановость работы;</a:t>
            </a:r>
          </a:p>
        </p:txBody>
      </p:sp>
      <p:sp>
        <p:nvSpPr>
          <p:cNvPr id="116758" name="WordArt 22"/>
          <p:cNvSpPr>
            <a:spLocks noChangeArrowheads="1" noChangeShapeType="1" noTextEdit="1"/>
          </p:cNvSpPr>
          <p:nvPr/>
        </p:nvSpPr>
        <p:spPr bwMode="auto">
          <a:xfrm>
            <a:off x="827088" y="3757469"/>
            <a:ext cx="3744912" cy="433387"/>
          </a:xfrm>
          <a:prstGeom prst="rect">
            <a:avLst/>
          </a:prstGeom>
        </p:spPr>
        <p:txBody>
          <a:bodyPr wrap="none" fromWordArt="1">
            <a:prstTxWarp prst="textPlain">
              <a:avLst>
                <a:gd name="adj" fmla="val 50000"/>
              </a:avLst>
            </a:prstTxWarp>
          </a:bodyPr>
          <a:lstStyle/>
          <a:p>
            <a:pPr>
              <a:defRPr/>
            </a:pPr>
            <a:r>
              <a:rPr lang="ru-RU" sz="3600" b="1" kern="10" dirty="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оперативность</a:t>
            </a:r>
            <a:r>
              <a:rPr lang="ru-RU" sz="3600" kern="10" dirty="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a:t>
            </a:r>
          </a:p>
        </p:txBody>
      </p:sp>
      <p:sp>
        <p:nvSpPr>
          <p:cNvPr id="116759" name="WordArt 23"/>
          <p:cNvSpPr>
            <a:spLocks noChangeArrowheads="1" noChangeShapeType="1" noTextEdit="1"/>
          </p:cNvSpPr>
          <p:nvPr/>
        </p:nvSpPr>
        <p:spPr bwMode="auto">
          <a:xfrm>
            <a:off x="3401841" y="4277064"/>
            <a:ext cx="5429250" cy="652462"/>
          </a:xfrm>
          <a:prstGeom prst="rect">
            <a:avLst/>
          </a:prstGeom>
        </p:spPr>
        <p:txBody>
          <a:bodyPr wrap="none" fromWordArt="1">
            <a:prstTxWarp prst="textPlain">
              <a:avLst>
                <a:gd name="adj" fmla="val 50000"/>
              </a:avLst>
            </a:prstTxWarp>
          </a:bodyPr>
          <a:lstStyle/>
          <a:p>
            <a:pPr>
              <a:defRPr/>
            </a:pPr>
            <a:r>
              <a:rPr lang="ru-RU" sz="3600" b="1" kern="10" dirty="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устойчивость к  работе</a:t>
            </a:r>
            <a:r>
              <a:rPr lang="ru-RU" sz="3600" kern="10" dirty="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a:t>
            </a:r>
          </a:p>
        </p:txBody>
      </p:sp>
      <p:sp>
        <p:nvSpPr>
          <p:cNvPr id="116760" name="WordArt 24"/>
          <p:cNvSpPr>
            <a:spLocks noChangeArrowheads="1" noChangeShapeType="1" noTextEdit="1"/>
          </p:cNvSpPr>
          <p:nvPr/>
        </p:nvSpPr>
        <p:spPr bwMode="auto">
          <a:xfrm>
            <a:off x="832644" y="5069227"/>
            <a:ext cx="5030787" cy="512762"/>
          </a:xfrm>
          <a:prstGeom prst="rect">
            <a:avLst/>
          </a:prstGeom>
        </p:spPr>
        <p:txBody>
          <a:bodyPr wrap="none" fromWordArt="1">
            <a:prstTxWarp prst="textPlain">
              <a:avLst>
                <a:gd name="adj" fmla="val 50000"/>
              </a:avLst>
            </a:prstTxWarp>
          </a:bodyPr>
          <a:lstStyle/>
          <a:p>
            <a:pPr>
              <a:defRPr/>
            </a:pPr>
            <a:r>
              <a:rPr lang="ru-RU" sz="3600" b="1" kern="10" dirty="0" err="1">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стрессоустойчивость</a:t>
            </a:r>
            <a:r>
              <a:rPr lang="ru-RU" sz="3600" kern="10" dirty="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a:t>
            </a:r>
          </a:p>
        </p:txBody>
      </p:sp>
      <p:sp>
        <p:nvSpPr>
          <p:cNvPr id="116762" name="WordArt 26"/>
          <p:cNvSpPr>
            <a:spLocks noChangeArrowheads="1" noChangeShapeType="1" noTextEdit="1"/>
          </p:cNvSpPr>
          <p:nvPr/>
        </p:nvSpPr>
        <p:spPr bwMode="auto">
          <a:xfrm>
            <a:off x="4340336" y="5786454"/>
            <a:ext cx="4303630" cy="573385"/>
          </a:xfrm>
          <a:prstGeom prst="rect">
            <a:avLst/>
          </a:prstGeom>
        </p:spPr>
        <p:txBody>
          <a:bodyPr wrap="none" fromWordArt="1">
            <a:prstTxWarp prst="textPlain">
              <a:avLst>
                <a:gd name="adj" fmla="val 50635"/>
              </a:avLst>
            </a:prstTxWarp>
          </a:bodyPr>
          <a:lstStyle/>
          <a:p>
            <a:pPr>
              <a:defRPr/>
            </a:pPr>
            <a:r>
              <a:rPr lang="ru-RU" sz="3600" b="1" kern="10" dirty="0" err="1" smtClean="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обучаемость</a:t>
            </a:r>
            <a:r>
              <a:rPr lang="ru-RU" sz="3600" kern="10" dirty="0" smtClean="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rPr>
              <a:t> </a:t>
            </a:r>
            <a:endParaRPr lang="ru-RU" sz="3600" kern="10" dirty="0">
              <a:ln w="9525">
                <a:noFill/>
                <a:round/>
                <a:headEnd/>
                <a:tailEnd/>
              </a:ln>
              <a:solidFill>
                <a:schemeClr val="tx2">
                  <a:lumMod val="50000"/>
                </a:schemeClr>
              </a:solidFill>
              <a:effectLst>
                <a:outerShdw dist="45791" dir="2021404" algn="ctr" rotWithShape="0">
                  <a:srgbClr val="B2B2B2">
                    <a:alpha val="79999"/>
                  </a:srgbClr>
                </a:outerShdw>
              </a:effectLst>
              <a:latin typeface="Times New Roman"/>
              <a:cs typeface="Times New Roman"/>
            </a:endParaRPr>
          </a:p>
        </p:txBody>
      </p:sp>
      <p:sp>
        <p:nvSpPr>
          <p:cNvPr id="2" name="Прямоугольник 1"/>
          <p:cNvSpPr/>
          <p:nvPr/>
        </p:nvSpPr>
        <p:spPr>
          <a:xfrm>
            <a:off x="374838" y="83611"/>
            <a:ext cx="8591473" cy="1569660"/>
          </a:xfrm>
          <a:prstGeom prst="rect">
            <a:avLst/>
          </a:prstGeom>
        </p:spPr>
        <p:style>
          <a:lnRef idx="1">
            <a:schemeClr val="accent1"/>
          </a:lnRef>
          <a:fillRef idx="2">
            <a:schemeClr val="accent1"/>
          </a:fillRef>
          <a:effectRef idx="1">
            <a:schemeClr val="accent1"/>
          </a:effectRef>
          <a:fontRef idx="minor">
            <a:schemeClr val="dk1"/>
          </a:fontRef>
        </p:style>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ru-RU" sz="4800" b="1" kern="10" spc="50" dirty="0">
                <a:ln w="11430"/>
                <a:solidFill>
                  <a:srgbClr val="FF6600"/>
                </a:solidFill>
                <a:effectLst>
                  <a:outerShdw blurRad="76200" dist="50800" dir="5400000" algn="tl" rotWithShape="0">
                    <a:srgbClr val="000000">
                      <a:alpha val="65000"/>
                    </a:srgbClr>
                  </a:outerShdw>
                </a:effectLst>
                <a:latin typeface="Times New Roman"/>
                <a:cs typeface="Times New Roman"/>
              </a:rPr>
              <a:t>Личностные качества бухгалтера:</a:t>
            </a:r>
            <a:endParaRPr lang="ru-RU" sz="4800" b="1" spc="50" dirty="0">
              <a:ln w="11430"/>
              <a:solidFill>
                <a:srgbClr val="FF6600"/>
              </a:solidFill>
              <a:effectLst>
                <a:outerShdw blurRad="76200" dist="50800" dir="5400000" algn="tl" rotWithShape="0">
                  <a:srgbClr val="000000">
                    <a:alpha val="65000"/>
                  </a:srgbClr>
                </a:outerShdw>
              </a:effectLst>
            </a:endParaRPr>
          </a:p>
        </p:txBody>
      </p:sp>
    </p:spTree>
    <p:custDataLst>
      <p:tags r:id="rId1"/>
    </p:custDataLst>
  </p:cSld>
  <p:clrMapOvr>
    <a:masterClrMapping/>
  </p:clrMapOvr>
  <p:transition advClick="0" advTm="23734">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500"/>
                                  </p:stCondLst>
                                  <p:childTnLst>
                                    <p:set>
                                      <p:cBhvr>
                                        <p:cTn id="6" dur="1" fill="hold">
                                          <p:stCondLst>
                                            <p:cond delay="0"/>
                                          </p:stCondLst>
                                        </p:cTn>
                                        <p:tgtEl>
                                          <p:spTgt spid="116740"/>
                                        </p:tgtEl>
                                        <p:attrNameLst>
                                          <p:attrName>style.visibility</p:attrName>
                                        </p:attrNameLst>
                                      </p:cBhvr>
                                      <p:to>
                                        <p:strVal val="visible"/>
                                      </p:to>
                                    </p:set>
                                    <p:anim calcmode="lin" valueType="num">
                                      <p:cBhvr>
                                        <p:cTn id="7" dur="500" fill="hold"/>
                                        <p:tgtEl>
                                          <p:spTgt spid="116740"/>
                                        </p:tgtEl>
                                        <p:attrNameLst>
                                          <p:attrName>ppt_w</p:attrName>
                                        </p:attrNameLst>
                                      </p:cBhvr>
                                      <p:tavLst>
                                        <p:tav tm="0">
                                          <p:val>
                                            <p:fltVal val="0"/>
                                          </p:val>
                                        </p:tav>
                                        <p:tav tm="100000">
                                          <p:val>
                                            <p:strVal val="#ppt_w"/>
                                          </p:val>
                                        </p:tav>
                                      </p:tavLst>
                                    </p:anim>
                                    <p:anim calcmode="lin" valueType="num">
                                      <p:cBhvr>
                                        <p:cTn id="8" dur="500" fill="hold"/>
                                        <p:tgtEl>
                                          <p:spTgt spid="116740"/>
                                        </p:tgtEl>
                                        <p:attrNameLst>
                                          <p:attrName>ppt_h</p:attrName>
                                        </p:attrNameLst>
                                      </p:cBhvr>
                                      <p:tavLst>
                                        <p:tav tm="0">
                                          <p:val>
                                            <p:fltVal val="0"/>
                                          </p:val>
                                        </p:tav>
                                        <p:tav tm="100000">
                                          <p:val>
                                            <p:strVal val="#ppt_h"/>
                                          </p:val>
                                        </p:tav>
                                      </p:tavLst>
                                    </p:anim>
                                    <p:animEffect transition="in" filter="fade">
                                      <p:cBhvr>
                                        <p:cTn id="9" dur="500"/>
                                        <p:tgtEl>
                                          <p:spTgt spid="116740"/>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16754"/>
                                        </p:tgtEl>
                                        <p:attrNameLst>
                                          <p:attrName>style.visibility</p:attrName>
                                        </p:attrNameLst>
                                      </p:cBhvr>
                                      <p:to>
                                        <p:strVal val="visible"/>
                                      </p:to>
                                    </p:set>
                                    <p:anim calcmode="lin" valueType="num">
                                      <p:cBhvr>
                                        <p:cTn id="13" dur="1000" fill="hold"/>
                                        <p:tgtEl>
                                          <p:spTgt spid="116754"/>
                                        </p:tgtEl>
                                        <p:attrNameLst>
                                          <p:attrName>ppt_x</p:attrName>
                                        </p:attrNameLst>
                                      </p:cBhvr>
                                      <p:tavLst>
                                        <p:tav tm="0">
                                          <p:val>
                                            <p:strVal val="#ppt_x-.2"/>
                                          </p:val>
                                        </p:tav>
                                        <p:tav tm="100000">
                                          <p:val>
                                            <p:strVal val="#ppt_x"/>
                                          </p:val>
                                        </p:tav>
                                      </p:tavLst>
                                    </p:anim>
                                    <p:anim calcmode="lin" valueType="num">
                                      <p:cBhvr>
                                        <p:cTn id="14" dur="1000" fill="hold"/>
                                        <p:tgtEl>
                                          <p:spTgt spid="116754"/>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16754"/>
                                        </p:tgtEl>
                                      </p:cBhvr>
                                    </p:animEffect>
                                  </p:childTnLst>
                                </p:cTn>
                              </p:par>
                            </p:childTnLst>
                          </p:cTn>
                        </p:par>
                        <p:par>
                          <p:cTn id="16" fill="hold">
                            <p:stCondLst>
                              <p:cond delay="2000"/>
                            </p:stCondLst>
                            <p:childTnLst>
                              <p:par>
                                <p:cTn id="17" presetID="35" presetClass="emph" presetSubtype="0" fill="hold" grpId="1" nodeType="afterEffect">
                                  <p:stCondLst>
                                    <p:cond delay="0"/>
                                  </p:stCondLst>
                                  <p:childTnLst>
                                    <p:anim calcmode="discrete" valueType="str">
                                      <p:cBhvr>
                                        <p:cTn id="18" dur="2000" fill="hold"/>
                                        <p:tgtEl>
                                          <p:spTgt spid="116740"/>
                                        </p:tgtEl>
                                        <p:attrNameLst>
                                          <p:attrName>style.visibility</p:attrName>
                                        </p:attrNameLst>
                                      </p:cBhvr>
                                      <p:tavLst>
                                        <p:tav tm="0">
                                          <p:val>
                                            <p:strVal val="hidden"/>
                                          </p:val>
                                        </p:tav>
                                        <p:tav tm="50000">
                                          <p:val>
                                            <p:strVal val="visible"/>
                                          </p:val>
                                        </p:tav>
                                      </p:tavLst>
                                    </p:anim>
                                  </p:childTnLst>
                                </p:cTn>
                              </p:par>
                            </p:childTnLst>
                          </p:cTn>
                        </p:par>
                        <p:par>
                          <p:cTn id="19" fill="hold">
                            <p:stCondLst>
                              <p:cond delay="4000"/>
                            </p:stCondLst>
                            <p:childTnLst>
                              <p:par>
                                <p:cTn id="20" presetID="53" presetClass="entr" presetSubtype="0" fill="hold" grpId="0" nodeType="afterEffect">
                                  <p:stCondLst>
                                    <p:cond delay="0"/>
                                  </p:stCondLst>
                                  <p:childTnLst>
                                    <p:set>
                                      <p:cBhvr>
                                        <p:cTn id="21" dur="1" fill="hold">
                                          <p:stCondLst>
                                            <p:cond delay="0"/>
                                          </p:stCondLst>
                                        </p:cTn>
                                        <p:tgtEl>
                                          <p:spTgt spid="116751"/>
                                        </p:tgtEl>
                                        <p:attrNameLst>
                                          <p:attrName>style.visibility</p:attrName>
                                        </p:attrNameLst>
                                      </p:cBhvr>
                                      <p:to>
                                        <p:strVal val="visible"/>
                                      </p:to>
                                    </p:set>
                                    <p:anim calcmode="lin" valueType="num">
                                      <p:cBhvr>
                                        <p:cTn id="22" dur="500" fill="hold"/>
                                        <p:tgtEl>
                                          <p:spTgt spid="116751"/>
                                        </p:tgtEl>
                                        <p:attrNameLst>
                                          <p:attrName>ppt_w</p:attrName>
                                        </p:attrNameLst>
                                      </p:cBhvr>
                                      <p:tavLst>
                                        <p:tav tm="0">
                                          <p:val>
                                            <p:fltVal val="0"/>
                                          </p:val>
                                        </p:tav>
                                        <p:tav tm="100000">
                                          <p:val>
                                            <p:strVal val="#ppt_w"/>
                                          </p:val>
                                        </p:tav>
                                      </p:tavLst>
                                    </p:anim>
                                    <p:anim calcmode="lin" valueType="num">
                                      <p:cBhvr>
                                        <p:cTn id="23" dur="500" fill="hold"/>
                                        <p:tgtEl>
                                          <p:spTgt spid="116751"/>
                                        </p:tgtEl>
                                        <p:attrNameLst>
                                          <p:attrName>ppt_h</p:attrName>
                                        </p:attrNameLst>
                                      </p:cBhvr>
                                      <p:tavLst>
                                        <p:tav tm="0">
                                          <p:val>
                                            <p:fltVal val="0"/>
                                          </p:val>
                                        </p:tav>
                                        <p:tav tm="100000">
                                          <p:val>
                                            <p:strVal val="#ppt_h"/>
                                          </p:val>
                                        </p:tav>
                                      </p:tavLst>
                                    </p:anim>
                                    <p:animEffect transition="in" filter="fade">
                                      <p:cBhvr>
                                        <p:cTn id="24" dur="500"/>
                                        <p:tgtEl>
                                          <p:spTgt spid="116751"/>
                                        </p:tgtEl>
                                      </p:cBhvr>
                                    </p:animEffect>
                                  </p:childTnLst>
                                </p:cTn>
                              </p:par>
                            </p:childTnLst>
                          </p:cTn>
                        </p:par>
                        <p:par>
                          <p:cTn id="25" fill="hold">
                            <p:stCondLst>
                              <p:cond delay="4500"/>
                            </p:stCondLst>
                            <p:childTnLst>
                              <p:par>
                                <p:cTn id="26" presetID="29" presetClass="entr" presetSubtype="0" fill="hold" nodeType="afterEffect">
                                  <p:stCondLst>
                                    <p:cond delay="0"/>
                                  </p:stCondLst>
                                  <p:childTnLst>
                                    <p:set>
                                      <p:cBhvr>
                                        <p:cTn id="27" dur="1" fill="hold">
                                          <p:stCondLst>
                                            <p:cond delay="0"/>
                                          </p:stCondLst>
                                        </p:cTn>
                                        <p:tgtEl>
                                          <p:spTgt spid="116756"/>
                                        </p:tgtEl>
                                        <p:attrNameLst>
                                          <p:attrName>style.visibility</p:attrName>
                                        </p:attrNameLst>
                                      </p:cBhvr>
                                      <p:to>
                                        <p:strVal val="visible"/>
                                      </p:to>
                                    </p:set>
                                    <p:anim calcmode="lin" valueType="num">
                                      <p:cBhvr>
                                        <p:cTn id="28" dur="1000" fill="hold"/>
                                        <p:tgtEl>
                                          <p:spTgt spid="116756"/>
                                        </p:tgtEl>
                                        <p:attrNameLst>
                                          <p:attrName>ppt_x</p:attrName>
                                        </p:attrNameLst>
                                      </p:cBhvr>
                                      <p:tavLst>
                                        <p:tav tm="0">
                                          <p:val>
                                            <p:strVal val="#ppt_x-.2"/>
                                          </p:val>
                                        </p:tav>
                                        <p:tav tm="100000">
                                          <p:val>
                                            <p:strVal val="#ppt_x"/>
                                          </p:val>
                                        </p:tav>
                                      </p:tavLst>
                                    </p:anim>
                                    <p:anim calcmode="lin" valueType="num">
                                      <p:cBhvr>
                                        <p:cTn id="29" dur="1000" fill="hold"/>
                                        <p:tgtEl>
                                          <p:spTgt spid="116756"/>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6756"/>
                                        </p:tgtEl>
                                      </p:cBhvr>
                                    </p:animEffect>
                                  </p:childTnLst>
                                </p:cTn>
                              </p:par>
                            </p:childTnLst>
                          </p:cTn>
                        </p:par>
                        <p:par>
                          <p:cTn id="31" fill="hold">
                            <p:stCondLst>
                              <p:cond delay="5500"/>
                            </p:stCondLst>
                            <p:childTnLst>
                              <p:par>
                                <p:cTn id="32" presetID="35" presetClass="emph" presetSubtype="0" fill="hold" grpId="1" nodeType="afterEffect">
                                  <p:stCondLst>
                                    <p:cond delay="0"/>
                                  </p:stCondLst>
                                  <p:childTnLst>
                                    <p:anim calcmode="discrete" valueType="str">
                                      <p:cBhvr>
                                        <p:cTn id="33" dur="2000" fill="hold"/>
                                        <p:tgtEl>
                                          <p:spTgt spid="116751"/>
                                        </p:tgtEl>
                                        <p:attrNameLst>
                                          <p:attrName>style.visibility</p:attrName>
                                        </p:attrNameLst>
                                      </p:cBhvr>
                                      <p:tavLst>
                                        <p:tav tm="0">
                                          <p:val>
                                            <p:strVal val="hidden"/>
                                          </p:val>
                                        </p:tav>
                                        <p:tav tm="50000">
                                          <p:val>
                                            <p:strVal val="visible"/>
                                          </p:val>
                                        </p:tav>
                                      </p:tavLst>
                                    </p:anim>
                                  </p:childTnLst>
                                </p:cTn>
                              </p:par>
                            </p:childTnLst>
                          </p:cTn>
                        </p:par>
                        <p:par>
                          <p:cTn id="34" fill="hold">
                            <p:stCondLst>
                              <p:cond delay="7500"/>
                            </p:stCondLst>
                            <p:childTnLst>
                              <p:par>
                                <p:cTn id="35" presetID="53" presetClass="entr" presetSubtype="0" fill="hold" grpId="0" nodeType="afterEffect">
                                  <p:stCondLst>
                                    <p:cond delay="0"/>
                                  </p:stCondLst>
                                  <p:childTnLst>
                                    <p:set>
                                      <p:cBhvr>
                                        <p:cTn id="36" dur="1" fill="hold">
                                          <p:stCondLst>
                                            <p:cond delay="0"/>
                                          </p:stCondLst>
                                        </p:cTn>
                                        <p:tgtEl>
                                          <p:spTgt spid="116750"/>
                                        </p:tgtEl>
                                        <p:attrNameLst>
                                          <p:attrName>style.visibility</p:attrName>
                                        </p:attrNameLst>
                                      </p:cBhvr>
                                      <p:to>
                                        <p:strVal val="visible"/>
                                      </p:to>
                                    </p:set>
                                    <p:anim calcmode="lin" valueType="num">
                                      <p:cBhvr>
                                        <p:cTn id="37" dur="500" fill="hold"/>
                                        <p:tgtEl>
                                          <p:spTgt spid="116750"/>
                                        </p:tgtEl>
                                        <p:attrNameLst>
                                          <p:attrName>ppt_w</p:attrName>
                                        </p:attrNameLst>
                                      </p:cBhvr>
                                      <p:tavLst>
                                        <p:tav tm="0">
                                          <p:val>
                                            <p:fltVal val="0"/>
                                          </p:val>
                                        </p:tav>
                                        <p:tav tm="100000">
                                          <p:val>
                                            <p:strVal val="#ppt_w"/>
                                          </p:val>
                                        </p:tav>
                                      </p:tavLst>
                                    </p:anim>
                                    <p:anim calcmode="lin" valueType="num">
                                      <p:cBhvr>
                                        <p:cTn id="38" dur="500" fill="hold"/>
                                        <p:tgtEl>
                                          <p:spTgt spid="116750"/>
                                        </p:tgtEl>
                                        <p:attrNameLst>
                                          <p:attrName>ppt_h</p:attrName>
                                        </p:attrNameLst>
                                      </p:cBhvr>
                                      <p:tavLst>
                                        <p:tav tm="0">
                                          <p:val>
                                            <p:fltVal val="0"/>
                                          </p:val>
                                        </p:tav>
                                        <p:tav tm="100000">
                                          <p:val>
                                            <p:strVal val="#ppt_h"/>
                                          </p:val>
                                        </p:tav>
                                      </p:tavLst>
                                    </p:anim>
                                    <p:animEffect transition="in" filter="fade">
                                      <p:cBhvr>
                                        <p:cTn id="39" dur="500"/>
                                        <p:tgtEl>
                                          <p:spTgt spid="116750"/>
                                        </p:tgtEl>
                                      </p:cBhvr>
                                    </p:animEffect>
                                  </p:childTnLst>
                                </p:cTn>
                              </p:par>
                            </p:childTnLst>
                          </p:cTn>
                        </p:par>
                        <p:par>
                          <p:cTn id="40" fill="hold">
                            <p:stCondLst>
                              <p:cond delay="8000"/>
                            </p:stCondLst>
                            <p:childTnLst>
                              <p:par>
                                <p:cTn id="41" presetID="35" presetClass="emph" presetSubtype="0" fill="hold" grpId="1" nodeType="afterEffect">
                                  <p:stCondLst>
                                    <p:cond delay="0"/>
                                  </p:stCondLst>
                                  <p:childTnLst>
                                    <p:anim calcmode="discrete" valueType="str">
                                      <p:cBhvr>
                                        <p:cTn id="42" dur="2000" fill="hold"/>
                                        <p:tgtEl>
                                          <p:spTgt spid="116750"/>
                                        </p:tgtEl>
                                        <p:attrNameLst>
                                          <p:attrName>style.visibility</p:attrName>
                                        </p:attrNameLst>
                                      </p:cBhvr>
                                      <p:tavLst>
                                        <p:tav tm="0">
                                          <p:val>
                                            <p:strVal val="hidden"/>
                                          </p:val>
                                        </p:tav>
                                        <p:tav tm="50000">
                                          <p:val>
                                            <p:strVal val="visible"/>
                                          </p:val>
                                        </p:tav>
                                      </p:tavLst>
                                    </p:anim>
                                  </p:childTnLst>
                                </p:cTn>
                              </p:par>
                            </p:childTnLst>
                          </p:cTn>
                        </p:par>
                        <p:par>
                          <p:cTn id="43" fill="hold">
                            <p:stCondLst>
                              <p:cond delay="10000"/>
                            </p:stCondLst>
                            <p:childTnLst>
                              <p:par>
                                <p:cTn id="44" presetID="29" presetClass="entr" presetSubtype="0" fill="hold" grpId="0" nodeType="afterEffect">
                                  <p:stCondLst>
                                    <p:cond delay="0"/>
                                  </p:stCondLst>
                                  <p:childTnLst>
                                    <p:set>
                                      <p:cBhvr>
                                        <p:cTn id="45" dur="1" fill="hold">
                                          <p:stCondLst>
                                            <p:cond delay="0"/>
                                          </p:stCondLst>
                                        </p:cTn>
                                        <p:tgtEl>
                                          <p:spTgt spid="116757"/>
                                        </p:tgtEl>
                                        <p:attrNameLst>
                                          <p:attrName>style.visibility</p:attrName>
                                        </p:attrNameLst>
                                      </p:cBhvr>
                                      <p:to>
                                        <p:strVal val="visible"/>
                                      </p:to>
                                    </p:set>
                                    <p:anim calcmode="lin" valueType="num">
                                      <p:cBhvr>
                                        <p:cTn id="46" dur="1000" fill="hold"/>
                                        <p:tgtEl>
                                          <p:spTgt spid="116757"/>
                                        </p:tgtEl>
                                        <p:attrNameLst>
                                          <p:attrName>ppt_x</p:attrName>
                                        </p:attrNameLst>
                                      </p:cBhvr>
                                      <p:tavLst>
                                        <p:tav tm="0">
                                          <p:val>
                                            <p:strVal val="#ppt_x-.2"/>
                                          </p:val>
                                        </p:tav>
                                        <p:tav tm="100000">
                                          <p:val>
                                            <p:strVal val="#ppt_x"/>
                                          </p:val>
                                        </p:tav>
                                      </p:tavLst>
                                    </p:anim>
                                    <p:anim calcmode="lin" valueType="num">
                                      <p:cBhvr>
                                        <p:cTn id="47" dur="1000" fill="hold"/>
                                        <p:tgtEl>
                                          <p:spTgt spid="116757"/>
                                        </p:tgtEl>
                                        <p:attrNameLst>
                                          <p:attrName>ppt_y</p:attrName>
                                        </p:attrNameLst>
                                      </p:cBhvr>
                                      <p:tavLst>
                                        <p:tav tm="0">
                                          <p:val>
                                            <p:strVal val="#ppt_y"/>
                                          </p:val>
                                        </p:tav>
                                        <p:tav tm="100000">
                                          <p:val>
                                            <p:strVal val="#ppt_y"/>
                                          </p:val>
                                        </p:tav>
                                      </p:tavLst>
                                    </p:anim>
                                    <p:animEffect transition="in" filter="wipe(right)" prLst="gradientSize: 0.1">
                                      <p:cBhvr>
                                        <p:cTn id="48" dur="1000"/>
                                        <p:tgtEl>
                                          <p:spTgt spid="116757"/>
                                        </p:tgtEl>
                                      </p:cBhvr>
                                    </p:animEffect>
                                  </p:childTnLst>
                                </p:cTn>
                              </p:par>
                            </p:childTnLst>
                          </p:cTn>
                        </p:par>
                        <p:par>
                          <p:cTn id="49" fill="hold">
                            <p:stCondLst>
                              <p:cond delay="11000"/>
                            </p:stCondLst>
                            <p:childTnLst>
                              <p:par>
                                <p:cTn id="50" presetID="53" presetClass="entr" presetSubtype="0" fill="hold" grpId="0" nodeType="afterEffect">
                                  <p:stCondLst>
                                    <p:cond delay="0"/>
                                  </p:stCondLst>
                                  <p:childTnLst>
                                    <p:set>
                                      <p:cBhvr>
                                        <p:cTn id="51" dur="1" fill="hold">
                                          <p:stCondLst>
                                            <p:cond delay="0"/>
                                          </p:stCondLst>
                                        </p:cTn>
                                        <p:tgtEl>
                                          <p:spTgt spid="116749"/>
                                        </p:tgtEl>
                                        <p:attrNameLst>
                                          <p:attrName>style.visibility</p:attrName>
                                        </p:attrNameLst>
                                      </p:cBhvr>
                                      <p:to>
                                        <p:strVal val="visible"/>
                                      </p:to>
                                    </p:set>
                                    <p:anim calcmode="lin" valueType="num">
                                      <p:cBhvr>
                                        <p:cTn id="52" dur="500" fill="hold"/>
                                        <p:tgtEl>
                                          <p:spTgt spid="116749"/>
                                        </p:tgtEl>
                                        <p:attrNameLst>
                                          <p:attrName>ppt_w</p:attrName>
                                        </p:attrNameLst>
                                      </p:cBhvr>
                                      <p:tavLst>
                                        <p:tav tm="0">
                                          <p:val>
                                            <p:fltVal val="0"/>
                                          </p:val>
                                        </p:tav>
                                        <p:tav tm="100000">
                                          <p:val>
                                            <p:strVal val="#ppt_w"/>
                                          </p:val>
                                        </p:tav>
                                      </p:tavLst>
                                    </p:anim>
                                    <p:anim calcmode="lin" valueType="num">
                                      <p:cBhvr>
                                        <p:cTn id="53" dur="500" fill="hold"/>
                                        <p:tgtEl>
                                          <p:spTgt spid="116749"/>
                                        </p:tgtEl>
                                        <p:attrNameLst>
                                          <p:attrName>ppt_h</p:attrName>
                                        </p:attrNameLst>
                                      </p:cBhvr>
                                      <p:tavLst>
                                        <p:tav tm="0">
                                          <p:val>
                                            <p:fltVal val="0"/>
                                          </p:val>
                                        </p:tav>
                                        <p:tav tm="100000">
                                          <p:val>
                                            <p:strVal val="#ppt_h"/>
                                          </p:val>
                                        </p:tav>
                                      </p:tavLst>
                                    </p:anim>
                                    <p:animEffect transition="in" filter="fade">
                                      <p:cBhvr>
                                        <p:cTn id="54" dur="500"/>
                                        <p:tgtEl>
                                          <p:spTgt spid="116749"/>
                                        </p:tgtEl>
                                      </p:cBhvr>
                                    </p:animEffect>
                                  </p:childTnLst>
                                </p:cTn>
                              </p:par>
                            </p:childTnLst>
                          </p:cTn>
                        </p:par>
                        <p:par>
                          <p:cTn id="55" fill="hold">
                            <p:stCondLst>
                              <p:cond delay="11500"/>
                            </p:stCondLst>
                            <p:childTnLst>
                              <p:par>
                                <p:cTn id="56" presetID="29" presetClass="entr" presetSubtype="0" fill="hold" nodeType="afterEffect">
                                  <p:stCondLst>
                                    <p:cond delay="0"/>
                                  </p:stCondLst>
                                  <p:childTnLst>
                                    <p:set>
                                      <p:cBhvr>
                                        <p:cTn id="57" dur="1" fill="hold">
                                          <p:stCondLst>
                                            <p:cond delay="0"/>
                                          </p:stCondLst>
                                        </p:cTn>
                                        <p:tgtEl>
                                          <p:spTgt spid="116758"/>
                                        </p:tgtEl>
                                        <p:attrNameLst>
                                          <p:attrName>style.visibility</p:attrName>
                                        </p:attrNameLst>
                                      </p:cBhvr>
                                      <p:to>
                                        <p:strVal val="visible"/>
                                      </p:to>
                                    </p:set>
                                    <p:anim calcmode="lin" valueType="num">
                                      <p:cBhvr>
                                        <p:cTn id="58" dur="1000" fill="hold"/>
                                        <p:tgtEl>
                                          <p:spTgt spid="116758"/>
                                        </p:tgtEl>
                                        <p:attrNameLst>
                                          <p:attrName>ppt_x</p:attrName>
                                        </p:attrNameLst>
                                      </p:cBhvr>
                                      <p:tavLst>
                                        <p:tav tm="0">
                                          <p:val>
                                            <p:strVal val="#ppt_x-.2"/>
                                          </p:val>
                                        </p:tav>
                                        <p:tav tm="100000">
                                          <p:val>
                                            <p:strVal val="#ppt_x"/>
                                          </p:val>
                                        </p:tav>
                                      </p:tavLst>
                                    </p:anim>
                                    <p:anim calcmode="lin" valueType="num">
                                      <p:cBhvr>
                                        <p:cTn id="59" dur="1000" fill="hold"/>
                                        <p:tgtEl>
                                          <p:spTgt spid="116758"/>
                                        </p:tgtEl>
                                        <p:attrNameLst>
                                          <p:attrName>ppt_y</p:attrName>
                                        </p:attrNameLst>
                                      </p:cBhvr>
                                      <p:tavLst>
                                        <p:tav tm="0">
                                          <p:val>
                                            <p:strVal val="#ppt_y"/>
                                          </p:val>
                                        </p:tav>
                                        <p:tav tm="100000">
                                          <p:val>
                                            <p:strVal val="#ppt_y"/>
                                          </p:val>
                                        </p:tav>
                                      </p:tavLst>
                                    </p:anim>
                                    <p:animEffect transition="in" filter="wipe(right)" prLst="gradientSize: 0.1">
                                      <p:cBhvr>
                                        <p:cTn id="60" dur="1000"/>
                                        <p:tgtEl>
                                          <p:spTgt spid="116758"/>
                                        </p:tgtEl>
                                      </p:cBhvr>
                                    </p:animEffect>
                                  </p:childTnLst>
                                </p:cTn>
                              </p:par>
                            </p:childTnLst>
                          </p:cTn>
                        </p:par>
                        <p:par>
                          <p:cTn id="61" fill="hold">
                            <p:stCondLst>
                              <p:cond delay="12500"/>
                            </p:stCondLst>
                            <p:childTnLst>
                              <p:par>
                                <p:cTn id="62" presetID="35" presetClass="emph" presetSubtype="0" fill="hold" grpId="1" nodeType="afterEffect">
                                  <p:stCondLst>
                                    <p:cond delay="0"/>
                                  </p:stCondLst>
                                  <p:childTnLst>
                                    <p:anim calcmode="discrete" valueType="str">
                                      <p:cBhvr>
                                        <p:cTn id="63" dur="2000" fill="hold"/>
                                        <p:tgtEl>
                                          <p:spTgt spid="116749"/>
                                        </p:tgtEl>
                                        <p:attrNameLst>
                                          <p:attrName>style.visibility</p:attrName>
                                        </p:attrNameLst>
                                      </p:cBhvr>
                                      <p:tavLst>
                                        <p:tav tm="0">
                                          <p:val>
                                            <p:strVal val="hidden"/>
                                          </p:val>
                                        </p:tav>
                                        <p:tav tm="50000">
                                          <p:val>
                                            <p:strVal val="visible"/>
                                          </p:val>
                                        </p:tav>
                                      </p:tavLst>
                                    </p:anim>
                                  </p:childTnLst>
                                </p:cTn>
                              </p:par>
                            </p:childTnLst>
                          </p:cTn>
                        </p:par>
                        <p:par>
                          <p:cTn id="64" fill="hold">
                            <p:stCondLst>
                              <p:cond delay="14500"/>
                            </p:stCondLst>
                            <p:childTnLst>
                              <p:par>
                                <p:cTn id="65" presetID="53" presetClass="entr" presetSubtype="0" fill="hold" grpId="0" nodeType="afterEffect">
                                  <p:stCondLst>
                                    <p:cond delay="0"/>
                                  </p:stCondLst>
                                  <p:childTnLst>
                                    <p:set>
                                      <p:cBhvr>
                                        <p:cTn id="66" dur="1" fill="hold">
                                          <p:stCondLst>
                                            <p:cond delay="0"/>
                                          </p:stCondLst>
                                        </p:cTn>
                                        <p:tgtEl>
                                          <p:spTgt spid="116748"/>
                                        </p:tgtEl>
                                        <p:attrNameLst>
                                          <p:attrName>style.visibility</p:attrName>
                                        </p:attrNameLst>
                                      </p:cBhvr>
                                      <p:to>
                                        <p:strVal val="visible"/>
                                      </p:to>
                                    </p:set>
                                    <p:anim calcmode="lin" valueType="num">
                                      <p:cBhvr>
                                        <p:cTn id="67" dur="500" fill="hold"/>
                                        <p:tgtEl>
                                          <p:spTgt spid="116748"/>
                                        </p:tgtEl>
                                        <p:attrNameLst>
                                          <p:attrName>ppt_w</p:attrName>
                                        </p:attrNameLst>
                                      </p:cBhvr>
                                      <p:tavLst>
                                        <p:tav tm="0">
                                          <p:val>
                                            <p:fltVal val="0"/>
                                          </p:val>
                                        </p:tav>
                                        <p:tav tm="100000">
                                          <p:val>
                                            <p:strVal val="#ppt_w"/>
                                          </p:val>
                                        </p:tav>
                                      </p:tavLst>
                                    </p:anim>
                                    <p:anim calcmode="lin" valueType="num">
                                      <p:cBhvr>
                                        <p:cTn id="68" dur="500" fill="hold"/>
                                        <p:tgtEl>
                                          <p:spTgt spid="116748"/>
                                        </p:tgtEl>
                                        <p:attrNameLst>
                                          <p:attrName>ppt_h</p:attrName>
                                        </p:attrNameLst>
                                      </p:cBhvr>
                                      <p:tavLst>
                                        <p:tav tm="0">
                                          <p:val>
                                            <p:fltVal val="0"/>
                                          </p:val>
                                        </p:tav>
                                        <p:tav tm="100000">
                                          <p:val>
                                            <p:strVal val="#ppt_h"/>
                                          </p:val>
                                        </p:tav>
                                      </p:tavLst>
                                    </p:anim>
                                    <p:animEffect transition="in" filter="fade">
                                      <p:cBhvr>
                                        <p:cTn id="69" dur="500"/>
                                        <p:tgtEl>
                                          <p:spTgt spid="116748"/>
                                        </p:tgtEl>
                                      </p:cBhvr>
                                    </p:animEffect>
                                  </p:childTnLst>
                                </p:cTn>
                              </p:par>
                            </p:childTnLst>
                          </p:cTn>
                        </p:par>
                        <p:par>
                          <p:cTn id="70" fill="hold">
                            <p:stCondLst>
                              <p:cond delay="15000"/>
                            </p:stCondLst>
                            <p:childTnLst>
                              <p:par>
                                <p:cTn id="71" presetID="29" presetClass="entr" presetSubtype="0" fill="hold" nodeType="afterEffect">
                                  <p:stCondLst>
                                    <p:cond delay="0"/>
                                  </p:stCondLst>
                                  <p:childTnLst>
                                    <p:set>
                                      <p:cBhvr>
                                        <p:cTn id="72" dur="1" fill="hold">
                                          <p:stCondLst>
                                            <p:cond delay="0"/>
                                          </p:stCondLst>
                                        </p:cTn>
                                        <p:tgtEl>
                                          <p:spTgt spid="116759"/>
                                        </p:tgtEl>
                                        <p:attrNameLst>
                                          <p:attrName>style.visibility</p:attrName>
                                        </p:attrNameLst>
                                      </p:cBhvr>
                                      <p:to>
                                        <p:strVal val="visible"/>
                                      </p:to>
                                    </p:set>
                                    <p:anim calcmode="lin" valueType="num">
                                      <p:cBhvr>
                                        <p:cTn id="73" dur="1000" fill="hold"/>
                                        <p:tgtEl>
                                          <p:spTgt spid="116759"/>
                                        </p:tgtEl>
                                        <p:attrNameLst>
                                          <p:attrName>ppt_x</p:attrName>
                                        </p:attrNameLst>
                                      </p:cBhvr>
                                      <p:tavLst>
                                        <p:tav tm="0">
                                          <p:val>
                                            <p:strVal val="#ppt_x-.2"/>
                                          </p:val>
                                        </p:tav>
                                        <p:tav tm="100000">
                                          <p:val>
                                            <p:strVal val="#ppt_x"/>
                                          </p:val>
                                        </p:tav>
                                      </p:tavLst>
                                    </p:anim>
                                    <p:anim calcmode="lin" valueType="num">
                                      <p:cBhvr>
                                        <p:cTn id="74" dur="1000" fill="hold"/>
                                        <p:tgtEl>
                                          <p:spTgt spid="116759"/>
                                        </p:tgtEl>
                                        <p:attrNameLst>
                                          <p:attrName>ppt_y</p:attrName>
                                        </p:attrNameLst>
                                      </p:cBhvr>
                                      <p:tavLst>
                                        <p:tav tm="0">
                                          <p:val>
                                            <p:strVal val="#ppt_y"/>
                                          </p:val>
                                        </p:tav>
                                        <p:tav tm="100000">
                                          <p:val>
                                            <p:strVal val="#ppt_y"/>
                                          </p:val>
                                        </p:tav>
                                      </p:tavLst>
                                    </p:anim>
                                    <p:animEffect transition="in" filter="wipe(right)" prLst="gradientSize: 0.1">
                                      <p:cBhvr>
                                        <p:cTn id="75" dur="1000"/>
                                        <p:tgtEl>
                                          <p:spTgt spid="116759"/>
                                        </p:tgtEl>
                                      </p:cBhvr>
                                    </p:animEffect>
                                  </p:childTnLst>
                                </p:cTn>
                              </p:par>
                            </p:childTnLst>
                          </p:cTn>
                        </p:par>
                        <p:par>
                          <p:cTn id="76" fill="hold">
                            <p:stCondLst>
                              <p:cond delay="16000"/>
                            </p:stCondLst>
                            <p:childTnLst>
                              <p:par>
                                <p:cTn id="77" presetID="35" presetClass="emph" presetSubtype="0" fill="hold" grpId="1" nodeType="afterEffect">
                                  <p:stCondLst>
                                    <p:cond delay="0"/>
                                  </p:stCondLst>
                                  <p:childTnLst>
                                    <p:anim calcmode="discrete" valueType="str">
                                      <p:cBhvr>
                                        <p:cTn id="78" dur="2000" fill="hold"/>
                                        <p:tgtEl>
                                          <p:spTgt spid="116748"/>
                                        </p:tgtEl>
                                        <p:attrNameLst>
                                          <p:attrName>style.visibility</p:attrName>
                                        </p:attrNameLst>
                                      </p:cBhvr>
                                      <p:tavLst>
                                        <p:tav tm="0">
                                          <p:val>
                                            <p:strVal val="hidden"/>
                                          </p:val>
                                        </p:tav>
                                        <p:tav tm="50000">
                                          <p:val>
                                            <p:strVal val="visible"/>
                                          </p:val>
                                        </p:tav>
                                      </p:tavLst>
                                    </p:anim>
                                  </p:childTnLst>
                                </p:cTn>
                              </p:par>
                            </p:childTnLst>
                          </p:cTn>
                        </p:par>
                        <p:par>
                          <p:cTn id="79" fill="hold">
                            <p:stCondLst>
                              <p:cond delay="18000"/>
                            </p:stCondLst>
                            <p:childTnLst>
                              <p:par>
                                <p:cTn id="80" presetID="53" presetClass="entr" presetSubtype="0" fill="hold" grpId="0" nodeType="afterEffect">
                                  <p:stCondLst>
                                    <p:cond delay="0"/>
                                  </p:stCondLst>
                                  <p:childTnLst>
                                    <p:set>
                                      <p:cBhvr>
                                        <p:cTn id="81" dur="1" fill="hold">
                                          <p:stCondLst>
                                            <p:cond delay="0"/>
                                          </p:stCondLst>
                                        </p:cTn>
                                        <p:tgtEl>
                                          <p:spTgt spid="116747"/>
                                        </p:tgtEl>
                                        <p:attrNameLst>
                                          <p:attrName>style.visibility</p:attrName>
                                        </p:attrNameLst>
                                      </p:cBhvr>
                                      <p:to>
                                        <p:strVal val="visible"/>
                                      </p:to>
                                    </p:set>
                                    <p:anim calcmode="lin" valueType="num">
                                      <p:cBhvr>
                                        <p:cTn id="82" dur="500" fill="hold"/>
                                        <p:tgtEl>
                                          <p:spTgt spid="116747"/>
                                        </p:tgtEl>
                                        <p:attrNameLst>
                                          <p:attrName>ppt_w</p:attrName>
                                        </p:attrNameLst>
                                      </p:cBhvr>
                                      <p:tavLst>
                                        <p:tav tm="0">
                                          <p:val>
                                            <p:fltVal val="0"/>
                                          </p:val>
                                        </p:tav>
                                        <p:tav tm="100000">
                                          <p:val>
                                            <p:strVal val="#ppt_w"/>
                                          </p:val>
                                        </p:tav>
                                      </p:tavLst>
                                    </p:anim>
                                    <p:anim calcmode="lin" valueType="num">
                                      <p:cBhvr>
                                        <p:cTn id="83" dur="500" fill="hold"/>
                                        <p:tgtEl>
                                          <p:spTgt spid="116747"/>
                                        </p:tgtEl>
                                        <p:attrNameLst>
                                          <p:attrName>ppt_h</p:attrName>
                                        </p:attrNameLst>
                                      </p:cBhvr>
                                      <p:tavLst>
                                        <p:tav tm="0">
                                          <p:val>
                                            <p:fltVal val="0"/>
                                          </p:val>
                                        </p:tav>
                                        <p:tav tm="100000">
                                          <p:val>
                                            <p:strVal val="#ppt_h"/>
                                          </p:val>
                                        </p:tav>
                                      </p:tavLst>
                                    </p:anim>
                                    <p:animEffect transition="in" filter="fade">
                                      <p:cBhvr>
                                        <p:cTn id="84" dur="500"/>
                                        <p:tgtEl>
                                          <p:spTgt spid="116747"/>
                                        </p:tgtEl>
                                      </p:cBhvr>
                                    </p:animEffect>
                                  </p:childTnLst>
                                </p:cTn>
                              </p:par>
                            </p:childTnLst>
                          </p:cTn>
                        </p:par>
                        <p:par>
                          <p:cTn id="85" fill="hold">
                            <p:stCondLst>
                              <p:cond delay="18500"/>
                            </p:stCondLst>
                            <p:childTnLst>
                              <p:par>
                                <p:cTn id="86" presetID="29" presetClass="entr" presetSubtype="0" fill="hold" nodeType="afterEffect">
                                  <p:stCondLst>
                                    <p:cond delay="0"/>
                                  </p:stCondLst>
                                  <p:childTnLst>
                                    <p:set>
                                      <p:cBhvr>
                                        <p:cTn id="87" dur="1" fill="hold">
                                          <p:stCondLst>
                                            <p:cond delay="0"/>
                                          </p:stCondLst>
                                        </p:cTn>
                                        <p:tgtEl>
                                          <p:spTgt spid="116760"/>
                                        </p:tgtEl>
                                        <p:attrNameLst>
                                          <p:attrName>style.visibility</p:attrName>
                                        </p:attrNameLst>
                                      </p:cBhvr>
                                      <p:to>
                                        <p:strVal val="visible"/>
                                      </p:to>
                                    </p:set>
                                    <p:anim calcmode="lin" valueType="num">
                                      <p:cBhvr>
                                        <p:cTn id="88" dur="1000" fill="hold"/>
                                        <p:tgtEl>
                                          <p:spTgt spid="116760"/>
                                        </p:tgtEl>
                                        <p:attrNameLst>
                                          <p:attrName>ppt_x</p:attrName>
                                        </p:attrNameLst>
                                      </p:cBhvr>
                                      <p:tavLst>
                                        <p:tav tm="0">
                                          <p:val>
                                            <p:strVal val="#ppt_x-.2"/>
                                          </p:val>
                                        </p:tav>
                                        <p:tav tm="100000">
                                          <p:val>
                                            <p:strVal val="#ppt_x"/>
                                          </p:val>
                                        </p:tav>
                                      </p:tavLst>
                                    </p:anim>
                                    <p:anim calcmode="lin" valueType="num">
                                      <p:cBhvr>
                                        <p:cTn id="89" dur="1000" fill="hold"/>
                                        <p:tgtEl>
                                          <p:spTgt spid="116760"/>
                                        </p:tgtEl>
                                        <p:attrNameLst>
                                          <p:attrName>ppt_y</p:attrName>
                                        </p:attrNameLst>
                                      </p:cBhvr>
                                      <p:tavLst>
                                        <p:tav tm="0">
                                          <p:val>
                                            <p:strVal val="#ppt_y"/>
                                          </p:val>
                                        </p:tav>
                                        <p:tav tm="100000">
                                          <p:val>
                                            <p:strVal val="#ppt_y"/>
                                          </p:val>
                                        </p:tav>
                                      </p:tavLst>
                                    </p:anim>
                                    <p:animEffect transition="in" filter="wipe(right)" prLst="gradientSize: 0.1">
                                      <p:cBhvr>
                                        <p:cTn id="90" dur="1000"/>
                                        <p:tgtEl>
                                          <p:spTgt spid="116760"/>
                                        </p:tgtEl>
                                      </p:cBhvr>
                                    </p:animEffect>
                                  </p:childTnLst>
                                </p:cTn>
                              </p:par>
                            </p:childTnLst>
                          </p:cTn>
                        </p:par>
                        <p:par>
                          <p:cTn id="91" fill="hold">
                            <p:stCondLst>
                              <p:cond delay="19500"/>
                            </p:stCondLst>
                            <p:childTnLst>
                              <p:par>
                                <p:cTn id="92" presetID="35" presetClass="emph" presetSubtype="0" fill="hold" grpId="1" nodeType="afterEffect">
                                  <p:stCondLst>
                                    <p:cond delay="0"/>
                                  </p:stCondLst>
                                  <p:childTnLst>
                                    <p:anim calcmode="discrete" valueType="str">
                                      <p:cBhvr>
                                        <p:cTn id="93" dur="2000" fill="hold"/>
                                        <p:tgtEl>
                                          <p:spTgt spid="116747"/>
                                        </p:tgtEl>
                                        <p:attrNameLst>
                                          <p:attrName>style.visibility</p:attrName>
                                        </p:attrNameLst>
                                      </p:cBhvr>
                                      <p:tavLst>
                                        <p:tav tm="0">
                                          <p:val>
                                            <p:strVal val="hidden"/>
                                          </p:val>
                                        </p:tav>
                                        <p:tav tm="50000">
                                          <p:val>
                                            <p:strVal val="visible"/>
                                          </p:val>
                                        </p:tav>
                                      </p:tavLst>
                                    </p:anim>
                                  </p:childTnLst>
                                </p:cTn>
                              </p:par>
                            </p:childTnLst>
                          </p:cTn>
                        </p:par>
                        <p:par>
                          <p:cTn id="94" fill="hold">
                            <p:stCondLst>
                              <p:cond delay="21500"/>
                            </p:stCondLst>
                            <p:childTnLst>
                              <p:par>
                                <p:cTn id="95" presetID="53" presetClass="entr" presetSubtype="0" fill="hold" nodeType="afterEffect">
                                  <p:stCondLst>
                                    <p:cond delay="500"/>
                                  </p:stCondLst>
                                  <p:childTnLst>
                                    <p:set>
                                      <p:cBhvr>
                                        <p:cTn id="96" dur="1" fill="hold">
                                          <p:stCondLst>
                                            <p:cond delay="0"/>
                                          </p:stCondLst>
                                        </p:cTn>
                                        <p:tgtEl>
                                          <p:spTgt spid="116745"/>
                                        </p:tgtEl>
                                        <p:attrNameLst>
                                          <p:attrName>style.visibility</p:attrName>
                                        </p:attrNameLst>
                                      </p:cBhvr>
                                      <p:to>
                                        <p:strVal val="visible"/>
                                      </p:to>
                                    </p:set>
                                    <p:anim calcmode="lin" valueType="num">
                                      <p:cBhvr>
                                        <p:cTn id="97" dur="500" fill="hold"/>
                                        <p:tgtEl>
                                          <p:spTgt spid="116745"/>
                                        </p:tgtEl>
                                        <p:attrNameLst>
                                          <p:attrName>ppt_w</p:attrName>
                                        </p:attrNameLst>
                                      </p:cBhvr>
                                      <p:tavLst>
                                        <p:tav tm="0">
                                          <p:val>
                                            <p:fltVal val="0"/>
                                          </p:val>
                                        </p:tav>
                                        <p:tav tm="100000">
                                          <p:val>
                                            <p:strVal val="#ppt_w"/>
                                          </p:val>
                                        </p:tav>
                                      </p:tavLst>
                                    </p:anim>
                                    <p:anim calcmode="lin" valueType="num">
                                      <p:cBhvr>
                                        <p:cTn id="98" dur="500" fill="hold"/>
                                        <p:tgtEl>
                                          <p:spTgt spid="116745"/>
                                        </p:tgtEl>
                                        <p:attrNameLst>
                                          <p:attrName>ppt_h</p:attrName>
                                        </p:attrNameLst>
                                      </p:cBhvr>
                                      <p:tavLst>
                                        <p:tav tm="0">
                                          <p:val>
                                            <p:fltVal val="0"/>
                                          </p:val>
                                        </p:tav>
                                        <p:tav tm="100000">
                                          <p:val>
                                            <p:strVal val="#ppt_h"/>
                                          </p:val>
                                        </p:tav>
                                      </p:tavLst>
                                    </p:anim>
                                    <p:animEffect transition="in" filter="fade">
                                      <p:cBhvr>
                                        <p:cTn id="99" dur="500"/>
                                        <p:tgtEl>
                                          <p:spTgt spid="116745"/>
                                        </p:tgtEl>
                                      </p:cBhvr>
                                    </p:animEffect>
                                  </p:childTnLst>
                                </p:cTn>
                              </p:par>
                            </p:childTnLst>
                          </p:cTn>
                        </p:par>
                        <p:par>
                          <p:cTn id="100" fill="hold">
                            <p:stCondLst>
                              <p:cond delay="22500"/>
                            </p:stCondLst>
                            <p:childTnLst>
                              <p:par>
                                <p:cTn id="101" presetID="29" presetClass="entr" presetSubtype="0" fill="hold" nodeType="afterEffect">
                                  <p:stCondLst>
                                    <p:cond delay="0"/>
                                  </p:stCondLst>
                                  <p:childTnLst>
                                    <p:set>
                                      <p:cBhvr>
                                        <p:cTn id="102" dur="1" fill="hold">
                                          <p:stCondLst>
                                            <p:cond delay="0"/>
                                          </p:stCondLst>
                                        </p:cTn>
                                        <p:tgtEl>
                                          <p:spTgt spid="116762"/>
                                        </p:tgtEl>
                                        <p:attrNameLst>
                                          <p:attrName>style.visibility</p:attrName>
                                        </p:attrNameLst>
                                      </p:cBhvr>
                                      <p:to>
                                        <p:strVal val="visible"/>
                                      </p:to>
                                    </p:set>
                                    <p:anim calcmode="lin" valueType="num">
                                      <p:cBhvr>
                                        <p:cTn id="103" dur="1000" fill="hold"/>
                                        <p:tgtEl>
                                          <p:spTgt spid="116762"/>
                                        </p:tgtEl>
                                        <p:attrNameLst>
                                          <p:attrName>ppt_x</p:attrName>
                                        </p:attrNameLst>
                                      </p:cBhvr>
                                      <p:tavLst>
                                        <p:tav tm="0">
                                          <p:val>
                                            <p:strVal val="#ppt_x-.2"/>
                                          </p:val>
                                        </p:tav>
                                        <p:tav tm="100000">
                                          <p:val>
                                            <p:strVal val="#ppt_x"/>
                                          </p:val>
                                        </p:tav>
                                      </p:tavLst>
                                    </p:anim>
                                    <p:anim calcmode="lin" valueType="num">
                                      <p:cBhvr>
                                        <p:cTn id="104" dur="1000" fill="hold"/>
                                        <p:tgtEl>
                                          <p:spTgt spid="116762"/>
                                        </p:tgtEl>
                                        <p:attrNameLst>
                                          <p:attrName>ppt_y</p:attrName>
                                        </p:attrNameLst>
                                      </p:cBhvr>
                                      <p:tavLst>
                                        <p:tav tm="0">
                                          <p:val>
                                            <p:strVal val="#ppt_y"/>
                                          </p:val>
                                        </p:tav>
                                        <p:tav tm="100000">
                                          <p:val>
                                            <p:strVal val="#ppt_y"/>
                                          </p:val>
                                        </p:tav>
                                      </p:tavLst>
                                    </p:anim>
                                    <p:animEffect transition="in" filter="wipe(right)" prLst="gradientSize: 0.1">
                                      <p:cBhvr>
                                        <p:cTn id="105" dur="1000"/>
                                        <p:tgtEl>
                                          <p:spTgt spid="116762"/>
                                        </p:tgtEl>
                                      </p:cBhvr>
                                    </p:animEffect>
                                  </p:childTnLst>
                                </p:cTn>
                              </p:par>
                            </p:childTnLst>
                          </p:cTn>
                        </p:par>
                        <p:par>
                          <p:cTn id="106" fill="hold">
                            <p:stCondLst>
                              <p:cond delay="23500"/>
                            </p:stCondLst>
                            <p:childTnLst>
                              <p:par>
                                <p:cTn id="107" presetID="35" presetClass="emph" presetSubtype="0" fill="hold" grpId="0" nodeType="afterEffect">
                                  <p:stCondLst>
                                    <p:cond delay="0"/>
                                  </p:stCondLst>
                                  <p:childTnLst>
                                    <p:anim calcmode="discrete" valueType="str">
                                      <p:cBhvr>
                                        <p:cTn id="108" dur="2000" fill="hold"/>
                                        <p:tgtEl>
                                          <p:spTgt spid="11674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0" grpId="0" animBg="1"/>
      <p:bldP spid="116740" grpId="1" animBg="1"/>
      <p:bldP spid="116745" grpId="0" animBg="1"/>
      <p:bldP spid="116747" grpId="0" animBg="1"/>
      <p:bldP spid="116747" grpId="1" animBg="1"/>
      <p:bldP spid="116748" grpId="0" animBg="1"/>
      <p:bldP spid="116748" grpId="1" animBg="1"/>
      <p:bldP spid="116749" grpId="0" animBg="1"/>
      <p:bldP spid="116749" grpId="1" animBg="1"/>
      <p:bldP spid="116750" grpId="0" animBg="1"/>
      <p:bldP spid="116750" grpId="1" animBg="1"/>
      <p:bldP spid="116751" grpId="0" animBg="1"/>
      <p:bldP spid="116751" grpId="1" animBg="1"/>
      <p:bldP spid="1167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61445" name="Picture 5" descr="abak_r"/>
          <p:cNvPicPr>
            <a:picLocks noGrp="1" noChangeAspect="1" noChangeArrowheads="1"/>
          </p:cNvPicPr>
          <p:nvPr>
            <p:ph/>
          </p:nvPr>
        </p:nvPicPr>
        <p:blipFill>
          <a:blip r:embed="rId2"/>
          <a:srcRect/>
          <a:stretch>
            <a:fillRect/>
          </a:stretch>
        </p:blipFill>
        <p:spPr>
          <a:xfrm>
            <a:off x="2411413" y="3071813"/>
            <a:ext cx="4681537" cy="3236912"/>
          </a:xfrm>
        </p:spPr>
      </p:pic>
      <p:sp>
        <p:nvSpPr>
          <p:cNvPr id="61444" name="WordArt 4"/>
          <p:cNvSpPr>
            <a:spLocks noChangeArrowheads="1" noChangeShapeType="1" noTextEdit="1"/>
          </p:cNvSpPr>
          <p:nvPr/>
        </p:nvSpPr>
        <p:spPr bwMode="auto">
          <a:xfrm>
            <a:off x="684213" y="836613"/>
            <a:ext cx="8137525" cy="2232025"/>
          </a:xfrm>
          <a:prstGeom prst="rect">
            <a:avLst/>
          </a:prstGeom>
        </p:spPr>
        <p:txBody>
          <a:bodyPr wrap="none" fromWordArt="1">
            <a:prstTxWarp prst="textPlain">
              <a:avLst>
                <a:gd name="adj" fmla="val 50000"/>
              </a:avLst>
            </a:prstTxWarp>
          </a:bodyPr>
          <a:lstStyle/>
          <a:p>
            <a:pPr>
              <a:defRPr/>
            </a:pPr>
            <a:r>
              <a:rPr lang="ru-RU" sz="3600" b="1" kern="10" dirty="0">
                <a:ln w="9525">
                  <a:noFill/>
                  <a:round/>
                  <a:headEnd/>
                  <a:tailEnd/>
                </a:ln>
                <a:solidFill>
                  <a:srgbClr val="224568"/>
                </a:solidFill>
                <a:effectLst>
                  <a:outerShdw dist="45791" dir="2021404" algn="ctr" rotWithShape="0">
                    <a:srgbClr val="B2B2B2">
                      <a:alpha val="79999"/>
                    </a:srgbClr>
                  </a:outerShdw>
                </a:effectLst>
                <a:latin typeface="Times New Roman"/>
                <a:cs typeface="Times New Roman"/>
              </a:rPr>
              <a:t>Если раньше рабочее место бухгалтера </a:t>
            </a:r>
          </a:p>
          <a:p>
            <a:pPr>
              <a:defRPr/>
            </a:pPr>
            <a:r>
              <a:rPr lang="ru-RU" sz="3600" b="1" kern="10" dirty="0">
                <a:ln w="9525">
                  <a:noFill/>
                  <a:round/>
                  <a:headEnd/>
                  <a:tailEnd/>
                </a:ln>
                <a:solidFill>
                  <a:srgbClr val="224568"/>
                </a:solidFill>
                <a:effectLst>
                  <a:outerShdw dist="45791" dir="2021404" algn="ctr" rotWithShape="0">
                    <a:srgbClr val="B2B2B2">
                      <a:alpha val="79999"/>
                    </a:srgbClr>
                  </a:outerShdw>
                </a:effectLst>
                <a:latin typeface="Times New Roman"/>
                <a:cs typeface="Times New Roman"/>
              </a:rPr>
              <a:t>было оснащено конторскими счетами,</a:t>
            </a:r>
            <a:r>
              <a:rPr lang="ru-RU" sz="3600" kern="10" dirty="0">
                <a:ln w="9525">
                  <a:noFill/>
                  <a:round/>
                  <a:headEnd/>
                  <a:tailEnd/>
                </a:ln>
                <a:solidFill>
                  <a:srgbClr val="224568"/>
                </a:solidFill>
                <a:effectLst>
                  <a:outerShdw dist="45791" dir="2021404" algn="ctr" rotWithShape="0">
                    <a:srgbClr val="B2B2B2">
                      <a:alpha val="79999"/>
                    </a:srgbClr>
                  </a:outerShdw>
                </a:effectLst>
                <a:latin typeface="Times New Roman"/>
                <a:cs typeface="Times New Roman"/>
              </a:rPr>
              <a:t> ...</a:t>
            </a:r>
          </a:p>
        </p:txBody>
      </p:sp>
      <p:sp>
        <p:nvSpPr>
          <p:cNvPr id="61447" name="Line 7"/>
          <p:cNvSpPr>
            <a:spLocks noChangeShapeType="1"/>
          </p:cNvSpPr>
          <p:nvPr/>
        </p:nvSpPr>
        <p:spPr bwMode="auto">
          <a:xfrm>
            <a:off x="3924300" y="2924175"/>
            <a:ext cx="4681538" cy="0"/>
          </a:xfrm>
          <a:prstGeom prst="line">
            <a:avLst/>
          </a:prstGeom>
          <a:noFill/>
          <a:ln w="57150">
            <a:solidFill>
              <a:srgbClr val="FF3300"/>
            </a:solidFill>
            <a:round/>
            <a:headEnd/>
            <a:tailEnd/>
          </a:ln>
        </p:spPr>
        <p:txBody>
          <a:bodyPr/>
          <a:lstStyle/>
          <a:p>
            <a:endParaRPr lang="ru-RU"/>
          </a:p>
        </p:txBody>
      </p:sp>
      <p:sp>
        <p:nvSpPr>
          <p:cNvPr id="61448" name="Line 8"/>
          <p:cNvSpPr>
            <a:spLocks noChangeShapeType="1"/>
          </p:cNvSpPr>
          <p:nvPr/>
        </p:nvSpPr>
        <p:spPr bwMode="auto">
          <a:xfrm>
            <a:off x="3276600" y="1773238"/>
            <a:ext cx="3240088" cy="0"/>
          </a:xfrm>
          <a:prstGeom prst="line">
            <a:avLst/>
          </a:prstGeom>
          <a:noFill/>
          <a:ln w="57150">
            <a:solidFill>
              <a:srgbClr val="FF3300"/>
            </a:solidFill>
            <a:round/>
            <a:headEnd/>
            <a:tailEnd/>
          </a:ln>
        </p:spPr>
        <p:txBody>
          <a:bodyPr/>
          <a:lstStyle/>
          <a:p>
            <a:endParaRPr lang="ru-RU"/>
          </a:p>
        </p:txBody>
      </p:sp>
    </p:spTree>
  </p:cSld>
  <p:clrMapOvr>
    <a:masterClrMapping/>
  </p:clrMapOvr>
  <p:transition advClick="0" advTm="1690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61444"/>
                                        </p:tgtEl>
                                        <p:attrNameLst>
                                          <p:attrName>style.visibility</p:attrName>
                                        </p:attrNameLst>
                                      </p:cBhvr>
                                      <p:to>
                                        <p:strVal val="visible"/>
                                      </p:to>
                                    </p:set>
                                    <p:anim calcmode="lin" valueType="num">
                                      <p:cBhvr>
                                        <p:cTn id="7" dur="1000" fill="hold"/>
                                        <p:tgtEl>
                                          <p:spTgt spid="61444"/>
                                        </p:tgtEl>
                                        <p:attrNameLst>
                                          <p:attrName>ppt_x</p:attrName>
                                        </p:attrNameLst>
                                      </p:cBhvr>
                                      <p:tavLst>
                                        <p:tav tm="0">
                                          <p:val>
                                            <p:strVal val="#ppt_x-.2"/>
                                          </p:val>
                                        </p:tav>
                                        <p:tav tm="100000">
                                          <p:val>
                                            <p:strVal val="#ppt_x"/>
                                          </p:val>
                                        </p:tav>
                                      </p:tavLst>
                                    </p:anim>
                                    <p:anim calcmode="lin" valueType="num">
                                      <p:cBhvr>
                                        <p:cTn id="8" dur="1000" fill="hold"/>
                                        <p:tgtEl>
                                          <p:spTgt spid="61444"/>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444"/>
                                        </p:tgtEl>
                                      </p:cBhvr>
                                    </p:animEffect>
                                  </p:childTnLst>
                                </p:cTn>
                              </p:par>
                            </p:childTnLst>
                          </p:cTn>
                        </p:par>
                        <p:par>
                          <p:cTn id="10" fill="hold">
                            <p:stCondLst>
                              <p:cond delay="1000"/>
                            </p:stCondLst>
                            <p:childTnLst>
                              <p:par>
                                <p:cTn id="11" presetID="2" presetClass="entr" presetSubtype="8" fill="hold" grpId="0" nodeType="afterEffect">
                                  <p:stCondLst>
                                    <p:cond delay="500"/>
                                  </p:stCondLst>
                                  <p:childTnLst>
                                    <p:set>
                                      <p:cBhvr>
                                        <p:cTn id="12" dur="1" fill="hold">
                                          <p:stCondLst>
                                            <p:cond delay="0"/>
                                          </p:stCondLst>
                                        </p:cTn>
                                        <p:tgtEl>
                                          <p:spTgt spid="61448"/>
                                        </p:tgtEl>
                                        <p:attrNameLst>
                                          <p:attrName>style.visibility</p:attrName>
                                        </p:attrNameLst>
                                      </p:cBhvr>
                                      <p:to>
                                        <p:strVal val="visible"/>
                                      </p:to>
                                    </p:set>
                                    <p:anim calcmode="lin" valueType="num">
                                      <p:cBhvr additive="base">
                                        <p:cTn id="13" dur="500" fill="hold"/>
                                        <p:tgtEl>
                                          <p:spTgt spid="61448"/>
                                        </p:tgtEl>
                                        <p:attrNameLst>
                                          <p:attrName>ppt_x</p:attrName>
                                        </p:attrNameLst>
                                      </p:cBhvr>
                                      <p:tavLst>
                                        <p:tav tm="0">
                                          <p:val>
                                            <p:strVal val="0-#ppt_w/2"/>
                                          </p:val>
                                        </p:tav>
                                        <p:tav tm="100000">
                                          <p:val>
                                            <p:strVal val="#ppt_x"/>
                                          </p:val>
                                        </p:tav>
                                      </p:tavLst>
                                    </p:anim>
                                    <p:anim calcmode="lin" valueType="num">
                                      <p:cBhvr additive="base">
                                        <p:cTn id="14" dur="500" fill="hold"/>
                                        <p:tgtEl>
                                          <p:spTgt spid="6144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61447"/>
                                        </p:tgtEl>
                                        <p:attrNameLst>
                                          <p:attrName>style.visibility</p:attrName>
                                        </p:attrNameLst>
                                      </p:cBhvr>
                                      <p:to>
                                        <p:strVal val="visible"/>
                                      </p:to>
                                    </p:set>
                                    <p:anim calcmode="lin" valueType="num">
                                      <p:cBhvr additive="base">
                                        <p:cTn id="17" dur="500" fill="hold"/>
                                        <p:tgtEl>
                                          <p:spTgt spid="61447"/>
                                        </p:tgtEl>
                                        <p:attrNameLst>
                                          <p:attrName>ppt_x</p:attrName>
                                        </p:attrNameLst>
                                      </p:cBhvr>
                                      <p:tavLst>
                                        <p:tav tm="0">
                                          <p:val>
                                            <p:strVal val="0-#ppt_w/2"/>
                                          </p:val>
                                        </p:tav>
                                        <p:tav tm="100000">
                                          <p:val>
                                            <p:strVal val="#ppt_x"/>
                                          </p:val>
                                        </p:tav>
                                      </p:tavLst>
                                    </p:anim>
                                    <p:anim calcmode="lin" valueType="num">
                                      <p:cBhvr additive="base">
                                        <p:cTn id="18" dur="500" fill="hold"/>
                                        <p:tgtEl>
                                          <p:spTgt spid="61447"/>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5" presetClass="entr" presetSubtype="10" fill="hold" nodeType="afterEffect">
                                  <p:stCondLst>
                                    <p:cond delay="500"/>
                                  </p:stCondLst>
                                  <p:childTnLst>
                                    <p:set>
                                      <p:cBhvr>
                                        <p:cTn id="21" dur="1" fill="hold">
                                          <p:stCondLst>
                                            <p:cond delay="0"/>
                                          </p:stCondLst>
                                        </p:cTn>
                                        <p:tgtEl>
                                          <p:spTgt spid="61445"/>
                                        </p:tgtEl>
                                        <p:attrNameLst>
                                          <p:attrName>style.visibility</p:attrName>
                                        </p:attrNameLst>
                                      </p:cBhvr>
                                      <p:to>
                                        <p:strVal val="visible"/>
                                      </p:to>
                                    </p:set>
                                    <p:animEffect transition="in" filter="checkerboard(across)">
                                      <p:cBhvr>
                                        <p:cTn id="22" dur="500"/>
                                        <p:tgtEl>
                                          <p:spTgt spid="61445"/>
                                        </p:tgtEl>
                                      </p:cBhvr>
                                    </p:animEffect>
                                  </p:childTnLst>
                                </p:cTn>
                              </p:par>
                            </p:childTnLst>
                          </p:cTn>
                        </p:par>
                        <p:par>
                          <p:cTn id="23" fill="hold">
                            <p:stCondLst>
                              <p:cond delay="3000"/>
                            </p:stCondLst>
                            <p:childTnLst>
                              <p:par>
                                <p:cTn id="24" presetID="17" presetClass="exit" presetSubtype="10" fill="hold" grpId="1" nodeType="afterEffect">
                                  <p:stCondLst>
                                    <p:cond delay="0"/>
                                  </p:stCondLst>
                                  <p:childTnLst>
                                    <p:anim calcmode="lin" valueType="num">
                                      <p:cBhvr>
                                        <p:cTn id="25" dur="1000"/>
                                        <p:tgtEl>
                                          <p:spTgt spid="61448"/>
                                        </p:tgtEl>
                                        <p:attrNameLst>
                                          <p:attrName>ppt_w</p:attrName>
                                        </p:attrNameLst>
                                      </p:cBhvr>
                                      <p:tavLst>
                                        <p:tav tm="0">
                                          <p:val>
                                            <p:strVal val="ppt_w"/>
                                          </p:val>
                                        </p:tav>
                                        <p:tav tm="100000">
                                          <p:val>
                                            <p:fltVal val="0"/>
                                          </p:val>
                                        </p:tav>
                                      </p:tavLst>
                                    </p:anim>
                                    <p:anim calcmode="lin" valueType="num">
                                      <p:cBhvr>
                                        <p:cTn id="26" dur="1000"/>
                                        <p:tgtEl>
                                          <p:spTgt spid="61448"/>
                                        </p:tgtEl>
                                        <p:attrNameLst>
                                          <p:attrName>ppt_h</p:attrName>
                                        </p:attrNameLst>
                                      </p:cBhvr>
                                      <p:tavLst>
                                        <p:tav tm="0">
                                          <p:val>
                                            <p:strVal val="ppt_h"/>
                                          </p:val>
                                        </p:tav>
                                        <p:tav tm="100000">
                                          <p:val>
                                            <p:strVal val="ppt_h"/>
                                          </p:val>
                                        </p:tav>
                                      </p:tavLst>
                                    </p:anim>
                                    <p:set>
                                      <p:cBhvr>
                                        <p:cTn id="27" dur="1" fill="hold">
                                          <p:stCondLst>
                                            <p:cond delay="999"/>
                                          </p:stCondLst>
                                        </p:cTn>
                                        <p:tgtEl>
                                          <p:spTgt spid="61448"/>
                                        </p:tgtEl>
                                        <p:attrNameLst>
                                          <p:attrName>style.visibility</p:attrName>
                                        </p:attrNameLst>
                                      </p:cBhvr>
                                      <p:to>
                                        <p:strVal val="hidden"/>
                                      </p:to>
                                    </p:set>
                                  </p:childTnLst>
                                </p:cTn>
                              </p:par>
                            </p:childTnLst>
                          </p:cTn>
                        </p:par>
                        <p:par>
                          <p:cTn id="28" fill="hold">
                            <p:stCondLst>
                              <p:cond delay="4000"/>
                            </p:stCondLst>
                            <p:childTnLst>
                              <p:par>
                                <p:cTn id="29" presetID="32" presetClass="emph" presetSubtype="0" fill="hold" grpId="1" nodeType="afterEffect">
                                  <p:stCondLst>
                                    <p:cond delay="0"/>
                                  </p:stCondLst>
                                  <p:childTnLst>
                                    <p:animClr clrSpc="rgb" dir="cw">
                                      <p:cBhvr override="childStyle">
                                        <p:cTn id="30" dur="100" fill="hold"/>
                                        <p:tgtEl>
                                          <p:spTgt spid="61447"/>
                                        </p:tgtEl>
                                        <p:attrNameLst>
                                          <p:attrName>style.color</p:attrName>
                                        </p:attrNameLst>
                                      </p:cBhvr>
                                      <p:to>
                                        <a:srgbClr val="D4085B"/>
                                      </p:to>
                                    </p:animClr>
                                    <p:animClr clrSpc="rgb" dir="cw">
                                      <p:cBhvr>
                                        <p:cTn id="31" dur="100" fill="hold"/>
                                        <p:tgtEl>
                                          <p:spTgt spid="61447"/>
                                        </p:tgtEl>
                                        <p:attrNameLst>
                                          <p:attrName>fillcolor</p:attrName>
                                        </p:attrNameLst>
                                      </p:cBhvr>
                                      <p:to>
                                        <a:srgbClr val="D4085B"/>
                                      </p:to>
                                    </p:animClr>
                                    <p:set>
                                      <p:cBhvr>
                                        <p:cTn id="32" dur="100" fill="hold"/>
                                        <p:tgtEl>
                                          <p:spTgt spid="61447"/>
                                        </p:tgtEl>
                                        <p:attrNameLst>
                                          <p:attrName>fill.type</p:attrName>
                                        </p:attrNameLst>
                                      </p:cBhvr>
                                      <p:to>
                                        <p:strVal val="solid"/>
                                      </p:to>
                                    </p:set>
                                    <p:set>
                                      <p:cBhvr>
                                        <p:cTn id="33" dur="100" fill="hold"/>
                                        <p:tgtEl>
                                          <p:spTgt spid="61447"/>
                                        </p:tgtEl>
                                        <p:attrNameLst>
                                          <p:attrName>fill.on</p:attrName>
                                        </p:attrNameLst>
                                      </p:cBhvr>
                                      <p:to>
                                        <p:strVal val="true"/>
                                      </p:to>
                                    </p:set>
                                    <p:animRot by="120000">
                                      <p:cBhvr>
                                        <p:cTn id="34" dur="100" fill="hold">
                                          <p:stCondLst>
                                            <p:cond delay="0"/>
                                          </p:stCondLst>
                                        </p:cTn>
                                        <p:tgtEl>
                                          <p:spTgt spid="61447"/>
                                        </p:tgtEl>
                                        <p:attrNameLst>
                                          <p:attrName>r</p:attrName>
                                        </p:attrNameLst>
                                      </p:cBhvr>
                                    </p:animRot>
                                    <p:animRot by="-240000">
                                      <p:cBhvr>
                                        <p:cTn id="35" dur="200" fill="hold">
                                          <p:stCondLst>
                                            <p:cond delay="200"/>
                                          </p:stCondLst>
                                        </p:cTn>
                                        <p:tgtEl>
                                          <p:spTgt spid="61447"/>
                                        </p:tgtEl>
                                        <p:attrNameLst>
                                          <p:attrName>r</p:attrName>
                                        </p:attrNameLst>
                                      </p:cBhvr>
                                    </p:animRot>
                                    <p:animRot by="240000">
                                      <p:cBhvr>
                                        <p:cTn id="36" dur="200" fill="hold">
                                          <p:stCondLst>
                                            <p:cond delay="400"/>
                                          </p:stCondLst>
                                        </p:cTn>
                                        <p:tgtEl>
                                          <p:spTgt spid="61447"/>
                                        </p:tgtEl>
                                        <p:attrNameLst>
                                          <p:attrName>r</p:attrName>
                                        </p:attrNameLst>
                                      </p:cBhvr>
                                    </p:animRot>
                                    <p:animRot by="-240000">
                                      <p:cBhvr>
                                        <p:cTn id="37" dur="200" fill="hold">
                                          <p:stCondLst>
                                            <p:cond delay="600"/>
                                          </p:stCondLst>
                                        </p:cTn>
                                        <p:tgtEl>
                                          <p:spTgt spid="61447"/>
                                        </p:tgtEl>
                                        <p:attrNameLst>
                                          <p:attrName>r</p:attrName>
                                        </p:attrNameLst>
                                      </p:cBhvr>
                                    </p:animRot>
                                    <p:animRot by="120000">
                                      <p:cBhvr>
                                        <p:cTn id="38" dur="200" fill="hold">
                                          <p:stCondLst>
                                            <p:cond delay="800"/>
                                          </p:stCondLst>
                                        </p:cTn>
                                        <p:tgtEl>
                                          <p:spTgt spid="614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animBg="1"/>
      <p:bldP spid="61447" grpId="0" animBg="1"/>
      <p:bldP spid="61447" grpId="1" animBg="1"/>
      <p:bldP spid="61448" grpId="0" animBg="1"/>
      <p:bldP spid="61448"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8612" name="WordArt 4"/>
          <p:cNvSpPr>
            <a:spLocks noChangeArrowheads="1" noChangeShapeType="1" noTextEdit="1"/>
          </p:cNvSpPr>
          <p:nvPr/>
        </p:nvSpPr>
        <p:spPr bwMode="auto">
          <a:xfrm>
            <a:off x="539750" y="692150"/>
            <a:ext cx="8137525" cy="1296988"/>
          </a:xfrm>
          <a:prstGeom prst="rect">
            <a:avLst/>
          </a:prstGeom>
        </p:spPr>
        <p:txBody>
          <a:bodyPr wrap="none" fromWordArt="1">
            <a:prstTxWarp prst="textPlain">
              <a:avLst>
                <a:gd name="adj" fmla="val 50000"/>
              </a:avLst>
            </a:prstTxWarp>
          </a:bodyPr>
          <a:lstStyle/>
          <a:p>
            <a:pPr>
              <a:defRPr/>
            </a:pPr>
            <a:r>
              <a:rPr lang="ru-RU" sz="3600" kern="10" dirty="0">
                <a:ln w="9525">
                  <a:noFill/>
                  <a:round/>
                  <a:headEnd/>
                  <a:tailEnd/>
                </a:ln>
                <a:solidFill>
                  <a:srgbClr val="224568"/>
                </a:solidFill>
                <a:effectLst>
                  <a:outerShdw dist="45791" dir="2021404" algn="ctr" rotWithShape="0">
                    <a:srgbClr val="B2B2B2">
                      <a:alpha val="79999"/>
                    </a:srgbClr>
                  </a:outerShdw>
                </a:effectLst>
                <a:latin typeface="Times New Roman"/>
                <a:cs typeface="Times New Roman"/>
              </a:rPr>
              <a:t>... </a:t>
            </a:r>
            <a:r>
              <a:rPr lang="ru-RU" sz="3600" b="1" kern="10" dirty="0">
                <a:ln w="9525">
                  <a:noFill/>
                  <a:round/>
                  <a:headEnd/>
                  <a:tailEnd/>
                </a:ln>
                <a:solidFill>
                  <a:srgbClr val="224568"/>
                </a:solidFill>
                <a:effectLst>
                  <a:outerShdw dist="45791" dir="2021404" algn="ctr" rotWithShape="0">
                    <a:srgbClr val="B2B2B2">
                      <a:alpha val="79999"/>
                    </a:srgbClr>
                  </a:outerShdw>
                </a:effectLst>
                <a:latin typeface="Times New Roman"/>
                <a:cs typeface="Times New Roman"/>
              </a:rPr>
              <a:t>и арифмометрами</a:t>
            </a:r>
            <a:r>
              <a:rPr lang="ru-RU" sz="3600" kern="10" dirty="0">
                <a:ln w="9525">
                  <a:noFill/>
                  <a:round/>
                  <a:headEnd/>
                  <a:tailEnd/>
                </a:ln>
                <a:solidFill>
                  <a:srgbClr val="224568"/>
                </a:solidFill>
                <a:effectLst>
                  <a:outerShdw dist="45791" dir="2021404" algn="ctr" rotWithShape="0">
                    <a:srgbClr val="B2B2B2">
                      <a:alpha val="79999"/>
                    </a:srgbClr>
                  </a:outerShdw>
                </a:effectLst>
                <a:latin typeface="Times New Roman"/>
                <a:cs typeface="Times New Roman"/>
              </a:rPr>
              <a:t>...</a:t>
            </a:r>
          </a:p>
        </p:txBody>
      </p:sp>
      <p:pic>
        <p:nvPicPr>
          <p:cNvPr id="68613" name="Picture 5" descr="arifm_o2"/>
          <p:cNvPicPr>
            <a:picLocks noGrp="1" noChangeAspect="1" noChangeArrowheads="1"/>
          </p:cNvPicPr>
          <p:nvPr>
            <p:ph sz="half" idx="1"/>
          </p:nvPr>
        </p:nvPicPr>
        <p:blipFill>
          <a:blip r:embed="rId2"/>
          <a:srcRect/>
          <a:stretch>
            <a:fillRect/>
          </a:stretch>
        </p:blipFill>
        <p:spPr>
          <a:xfrm>
            <a:off x="323850" y="3500438"/>
            <a:ext cx="4038600" cy="2792412"/>
          </a:xfrm>
        </p:spPr>
      </p:pic>
      <p:pic>
        <p:nvPicPr>
          <p:cNvPr id="68615" name="Picture 7" descr="arif_1"/>
          <p:cNvPicPr>
            <a:picLocks noGrp="1" noChangeAspect="1" noChangeArrowheads="1"/>
          </p:cNvPicPr>
          <p:nvPr>
            <p:ph sz="half" idx="2"/>
          </p:nvPr>
        </p:nvPicPr>
        <p:blipFill>
          <a:blip r:embed="rId3"/>
          <a:srcRect/>
          <a:stretch>
            <a:fillRect/>
          </a:stretch>
        </p:blipFill>
        <p:spPr>
          <a:xfrm>
            <a:off x="4859338" y="2941638"/>
            <a:ext cx="4038600" cy="2792412"/>
          </a:xfrm>
        </p:spPr>
      </p:pic>
      <p:sp>
        <p:nvSpPr>
          <p:cNvPr id="68618" name="Line 10"/>
          <p:cNvSpPr>
            <a:spLocks noChangeShapeType="1"/>
          </p:cNvSpPr>
          <p:nvPr/>
        </p:nvSpPr>
        <p:spPr bwMode="auto">
          <a:xfrm>
            <a:off x="2124075" y="1844675"/>
            <a:ext cx="5976938" cy="0"/>
          </a:xfrm>
          <a:prstGeom prst="line">
            <a:avLst/>
          </a:prstGeom>
          <a:noFill/>
          <a:ln w="57150">
            <a:solidFill>
              <a:srgbClr val="FF3300"/>
            </a:solidFill>
            <a:round/>
            <a:headEnd/>
            <a:tailEnd/>
          </a:ln>
        </p:spPr>
        <p:txBody>
          <a:bodyPr/>
          <a:lstStyle/>
          <a:p>
            <a:endParaRPr lang="ru-RU"/>
          </a:p>
        </p:txBody>
      </p:sp>
    </p:spTree>
  </p:cSld>
  <p:clrMapOvr>
    <a:masterClrMapping/>
  </p:clrMapOvr>
  <p:transition advClick="0" advTm="793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8612"/>
                                        </p:tgtEl>
                                        <p:attrNameLst>
                                          <p:attrName>style.visibility</p:attrName>
                                        </p:attrNameLst>
                                      </p:cBhvr>
                                      <p:to>
                                        <p:strVal val="visible"/>
                                      </p:to>
                                    </p:set>
                                    <p:animEffect transition="in" filter="fade">
                                      <p:cBhvr>
                                        <p:cTn id="7" dur="800" decel="100000"/>
                                        <p:tgtEl>
                                          <p:spTgt spid="68612"/>
                                        </p:tgtEl>
                                      </p:cBhvr>
                                    </p:animEffect>
                                    <p:anim calcmode="lin" valueType="num">
                                      <p:cBhvr>
                                        <p:cTn id="8" dur="800" decel="100000" fill="hold"/>
                                        <p:tgtEl>
                                          <p:spTgt spid="68612"/>
                                        </p:tgtEl>
                                        <p:attrNameLst>
                                          <p:attrName>style.rotation</p:attrName>
                                        </p:attrNameLst>
                                      </p:cBhvr>
                                      <p:tavLst>
                                        <p:tav tm="0">
                                          <p:val>
                                            <p:fltVal val="-90"/>
                                          </p:val>
                                        </p:tav>
                                        <p:tav tm="100000">
                                          <p:val>
                                            <p:fltVal val="0"/>
                                          </p:val>
                                        </p:tav>
                                      </p:tavLst>
                                    </p:anim>
                                    <p:anim calcmode="lin" valueType="num">
                                      <p:cBhvr>
                                        <p:cTn id="9" dur="800" decel="100000" fill="hold"/>
                                        <p:tgtEl>
                                          <p:spTgt spid="68612"/>
                                        </p:tgtEl>
                                        <p:attrNameLst>
                                          <p:attrName>ppt_x</p:attrName>
                                        </p:attrNameLst>
                                      </p:cBhvr>
                                      <p:tavLst>
                                        <p:tav tm="0">
                                          <p:val>
                                            <p:strVal val="#ppt_x+0.4"/>
                                          </p:val>
                                        </p:tav>
                                        <p:tav tm="100000">
                                          <p:val>
                                            <p:strVal val="#ppt_x-0.05"/>
                                          </p:val>
                                        </p:tav>
                                      </p:tavLst>
                                    </p:anim>
                                    <p:anim calcmode="lin" valueType="num">
                                      <p:cBhvr>
                                        <p:cTn id="10" dur="800" decel="100000" fill="hold"/>
                                        <p:tgtEl>
                                          <p:spTgt spid="6861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861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8612"/>
                                        </p:tgtEl>
                                        <p:attrNameLst>
                                          <p:attrName>ppt_y</p:attrName>
                                        </p:attrNameLst>
                                      </p:cBhvr>
                                      <p:tavLst>
                                        <p:tav tm="0">
                                          <p:val>
                                            <p:strVal val="#ppt_y+0.1"/>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8618"/>
                                        </p:tgtEl>
                                        <p:attrNameLst>
                                          <p:attrName>style.visibility</p:attrName>
                                        </p:attrNameLst>
                                      </p:cBhvr>
                                      <p:to>
                                        <p:strVal val="visible"/>
                                      </p:to>
                                    </p:set>
                                    <p:anim calcmode="lin" valueType="num">
                                      <p:cBhvr additive="base">
                                        <p:cTn id="15" dur="500" fill="hold"/>
                                        <p:tgtEl>
                                          <p:spTgt spid="68618"/>
                                        </p:tgtEl>
                                        <p:attrNameLst>
                                          <p:attrName>ppt_x</p:attrName>
                                        </p:attrNameLst>
                                      </p:cBhvr>
                                      <p:tavLst>
                                        <p:tav tm="0">
                                          <p:val>
                                            <p:strVal val="0-#ppt_w/2"/>
                                          </p:val>
                                        </p:tav>
                                        <p:tav tm="100000">
                                          <p:val>
                                            <p:strVal val="#ppt_x"/>
                                          </p:val>
                                        </p:tav>
                                      </p:tavLst>
                                    </p:anim>
                                    <p:anim calcmode="lin" valueType="num">
                                      <p:cBhvr additive="base">
                                        <p:cTn id="16" dur="500" fill="hold"/>
                                        <p:tgtEl>
                                          <p:spTgt spid="6861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 presetClass="entr" presetSubtype="10" fill="hold" nodeType="afterEffect">
                                  <p:stCondLst>
                                    <p:cond delay="500"/>
                                  </p:stCondLst>
                                  <p:childTnLst>
                                    <p:set>
                                      <p:cBhvr>
                                        <p:cTn id="19" dur="1" fill="hold">
                                          <p:stCondLst>
                                            <p:cond delay="0"/>
                                          </p:stCondLst>
                                        </p:cTn>
                                        <p:tgtEl>
                                          <p:spTgt spid="68613"/>
                                        </p:tgtEl>
                                        <p:attrNameLst>
                                          <p:attrName>style.visibility</p:attrName>
                                        </p:attrNameLst>
                                      </p:cBhvr>
                                      <p:to>
                                        <p:strVal val="visible"/>
                                      </p:to>
                                    </p:set>
                                    <p:animEffect transition="in" filter="checkerboard(across)">
                                      <p:cBhvr>
                                        <p:cTn id="20" dur="500"/>
                                        <p:tgtEl>
                                          <p:spTgt spid="68613"/>
                                        </p:tgtEl>
                                      </p:cBhvr>
                                    </p:animEffect>
                                  </p:childTnLst>
                                </p:cTn>
                              </p:par>
                            </p:childTnLst>
                          </p:cTn>
                        </p:par>
                        <p:par>
                          <p:cTn id="21" fill="hold">
                            <p:stCondLst>
                              <p:cond delay="2000"/>
                            </p:stCondLst>
                            <p:childTnLst>
                              <p:par>
                                <p:cTn id="22" presetID="5" presetClass="entr" presetSubtype="10" fill="hold" nodeType="afterEffect">
                                  <p:stCondLst>
                                    <p:cond delay="500"/>
                                  </p:stCondLst>
                                  <p:childTnLst>
                                    <p:set>
                                      <p:cBhvr>
                                        <p:cTn id="23" dur="1" fill="hold">
                                          <p:stCondLst>
                                            <p:cond delay="0"/>
                                          </p:stCondLst>
                                        </p:cTn>
                                        <p:tgtEl>
                                          <p:spTgt spid="68615"/>
                                        </p:tgtEl>
                                        <p:attrNameLst>
                                          <p:attrName>style.visibility</p:attrName>
                                        </p:attrNameLst>
                                      </p:cBhvr>
                                      <p:to>
                                        <p:strVal val="visible"/>
                                      </p:to>
                                    </p:set>
                                    <p:animEffect transition="in" filter="checkerboard(across)">
                                      <p:cBhvr>
                                        <p:cTn id="24" dur="500"/>
                                        <p:tgtEl>
                                          <p:spTgt spid="68615"/>
                                        </p:tgtEl>
                                      </p:cBhvr>
                                    </p:animEffect>
                                  </p:childTnLst>
                                </p:cTn>
                              </p:par>
                            </p:childTnLst>
                          </p:cTn>
                        </p:par>
                        <p:par>
                          <p:cTn id="25" fill="hold">
                            <p:stCondLst>
                              <p:cond delay="3000"/>
                            </p:stCondLst>
                            <p:childTnLst>
                              <p:par>
                                <p:cTn id="26" presetID="32" presetClass="emph" presetSubtype="0" fill="hold" grpId="1" nodeType="afterEffect">
                                  <p:stCondLst>
                                    <p:cond delay="0"/>
                                  </p:stCondLst>
                                  <p:childTnLst>
                                    <p:animClr clrSpc="rgb" dir="cw">
                                      <p:cBhvr override="childStyle">
                                        <p:cTn id="27" dur="100" fill="hold"/>
                                        <p:tgtEl>
                                          <p:spTgt spid="68618"/>
                                        </p:tgtEl>
                                        <p:attrNameLst>
                                          <p:attrName>style.color</p:attrName>
                                        </p:attrNameLst>
                                      </p:cBhvr>
                                      <p:to>
                                        <a:srgbClr val="D4085B"/>
                                      </p:to>
                                    </p:animClr>
                                    <p:animClr clrSpc="rgb" dir="cw">
                                      <p:cBhvr>
                                        <p:cTn id="28" dur="100" fill="hold"/>
                                        <p:tgtEl>
                                          <p:spTgt spid="68618"/>
                                        </p:tgtEl>
                                        <p:attrNameLst>
                                          <p:attrName>fillcolor</p:attrName>
                                        </p:attrNameLst>
                                      </p:cBhvr>
                                      <p:to>
                                        <a:srgbClr val="D4085B"/>
                                      </p:to>
                                    </p:animClr>
                                    <p:set>
                                      <p:cBhvr>
                                        <p:cTn id="29" dur="100" fill="hold"/>
                                        <p:tgtEl>
                                          <p:spTgt spid="68618"/>
                                        </p:tgtEl>
                                        <p:attrNameLst>
                                          <p:attrName>fill.type</p:attrName>
                                        </p:attrNameLst>
                                      </p:cBhvr>
                                      <p:to>
                                        <p:strVal val="solid"/>
                                      </p:to>
                                    </p:set>
                                    <p:set>
                                      <p:cBhvr>
                                        <p:cTn id="30" dur="100" fill="hold"/>
                                        <p:tgtEl>
                                          <p:spTgt spid="68618"/>
                                        </p:tgtEl>
                                        <p:attrNameLst>
                                          <p:attrName>fill.on</p:attrName>
                                        </p:attrNameLst>
                                      </p:cBhvr>
                                      <p:to>
                                        <p:strVal val="true"/>
                                      </p:to>
                                    </p:set>
                                    <p:animRot by="120000">
                                      <p:cBhvr>
                                        <p:cTn id="31" dur="100" fill="hold">
                                          <p:stCondLst>
                                            <p:cond delay="0"/>
                                          </p:stCondLst>
                                        </p:cTn>
                                        <p:tgtEl>
                                          <p:spTgt spid="68618"/>
                                        </p:tgtEl>
                                        <p:attrNameLst>
                                          <p:attrName>r</p:attrName>
                                        </p:attrNameLst>
                                      </p:cBhvr>
                                    </p:animRot>
                                    <p:animRot by="-240000">
                                      <p:cBhvr>
                                        <p:cTn id="32" dur="200" fill="hold">
                                          <p:stCondLst>
                                            <p:cond delay="200"/>
                                          </p:stCondLst>
                                        </p:cTn>
                                        <p:tgtEl>
                                          <p:spTgt spid="68618"/>
                                        </p:tgtEl>
                                        <p:attrNameLst>
                                          <p:attrName>r</p:attrName>
                                        </p:attrNameLst>
                                      </p:cBhvr>
                                    </p:animRot>
                                    <p:animRot by="240000">
                                      <p:cBhvr>
                                        <p:cTn id="33" dur="200" fill="hold">
                                          <p:stCondLst>
                                            <p:cond delay="400"/>
                                          </p:stCondLst>
                                        </p:cTn>
                                        <p:tgtEl>
                                          <p:spTgt spid="68618"/>
                                        </p:tgtEl>
                                        <p:attrNameLst>
                                          <p:attrName>r</p:attrName>
                                        </p:attrNameLst>
                                      </p:cBhvr>
                                    </p:animRot>
                                    <p:animRot by="-240000">
                                      <p:cBhvr>
                                        <p:cTn id="34" dur="200" fill="hold">
                                          <p:stCondLst>
                                            <p:cond delay="600"/>
                                          </p:stCondLst>
                                        </p:cTn>
                                        <p:tgtEl>
                                          <p:spTgt spid="68618"/>
                                        </p:tgtEl>
                                        <p:attrNameLst>
                                          <p:attrName>r</p:attrName>
                                        </p:attrNameLst>
                                      </p:cBhvr>
                                    </p:animRot>
                                    <p:animRot by="120000">
                                      <p:cBhvr>
                                        <p:cTn id="35" dur="200" fill="hold">
                                          <p:stCondLst>
                                            <p:cond delay="800"/>
                                          </p:stCondLst>
                                        </p:cTn>
                                        <p:tgtEl>
                                          <p:spTgt spid="686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animBg="1"/>
      <p:bldP spid="68618" grpId="0" animBg="1"/>
      <p:bldP spid="68618"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4578" name="TextBox 2"/>
          <p:cNvSpPr txBox="1">
            <a:spLocks noChangeArrowheads="1"/>
          </p:cNvSpPr>
          <p:nvPr/>
        </p:nvSpPr>
        <p:spPr bwMode="auto">
          <a:xfrm>
            <a:off x="179388" y="404813"/>
            <a:ext cx="8640762" cy="2708275"/>
          </a:xfrm>
          <a:prstGeom prst="rect">
            <a:avLst/>
          </a:prstGeom>
          <a:noFill/>
          <a:ln w="9525">
            <a:noFill/>
            <a:miter lim="800000"/>
            <a:headEnd/>
            <a:tailEnd/>
          </a:ln>
        </p:spPr>
        <p:txBody>
          <a:bodyPr>
            <a:spAutoFit/>
          </a:bodyPr>
          <a:lstStyle/>
          <a:p>
            <a:pPr algn="ctr"/>
            <a:r>
              <a:rPr lang="ru-RU" sz="3600"/>
              <a:t>… </a:t>
            </a:r>
            <a:r>
              <a:rPr lang="ru-RU" sz="3800" b="1"/>
              <a:t>то сегодня трудно представить себе бухгалтерию без высокопроизводительных  компьютеров и другой  оргтехники</a:t>
            </a:r>
          </a:p>
          <a:p>
            <a:endParaRPr lang="ru-RU"/>
          </a:p>
        </p:txBody>
      </p:sp>
      <p:pic>
        <p:nvPicPr>
          <p:cNvPr id="24579" name="Picture 4" descr="http://go1.imgsmail.ru/imgpreview?u=http%3A//bp-1c.ru/upload/medialibrary/514/htdyrgxiy.jpg&amp;mb=34"/>
          <p:cNvPicPr>
            <a:picLocks noChangeAspect="1" noChangeArrowheads="1"/>
          </p:cNvPicPr>
          <p:nvPr/>
        </p:nvPicPr>
        <p:blipFill>
          <a:blip r:embed="rId2"/>
          <a:srcRect/>
          <a:stretch>
            <a:fillRect/>
          </a:stretch>
        </p:blipFill>
        <p:spPr bwMode="auto">
          <a:xfrm>
            <a:off x="179388" y="3213100"/>
            <a:ext cx="3243262" cy="2952750"/>
          </a:xfrm>
          <a:prstGeom prst="rect">
            <a:avLst/>
          </a:prstGeom>
          <a:noFill/>
          <a:ln w="9525">
            <a:noFill/>
            <a:miter lim="800000"/>
            <a:headEnd/>
            <a:tailEnd/>
          </a:ln>
        </p:spPr>
      </p:pic>
      <p:pic>
        <p:nvPicPr>
          <p:cNvPr id="24580" name="Picture 3" descr="H:\флешка\картинки по финансам\бухуч\book.jpg"/>
          <p:cNvPicPr>
            <a:picLocks noChangeAspect="1" noChangeArrowheads="1"/>
          </p:cNvPicPr>
          <p:nvPr/>
        </p:nvPicPr>
        <p:blipFill>
          <a:blip r:embed="rId3"/>
          <a:srcRect/>
          <a:stretch>
            <a:fillRect/>
          </a:stretch>
        </p:blipFill>
        <p:spPr bwMode="auto">
          <a:xfrm>
            <a:off x="3586163" y="4005263"/>
            <a:ext cx="2698750" cy="2663825"/>
          </a:xfrm>
          <a:prstGeom prst="rect">
            <a:avLst/>
          </a:prstGeom>
          <a:noFill/>
          <a:ln w="9525">
            <a:noFill/>
            <a:miter lim="800000"/>
            <a:headEnd/>
            <a:tailEnd/>
          </a:ln>
        </p:spPr>
      </p:pic>
      <p:pic>
        <p:nvPicPr>
          <p:cNvPr id="24581" name="Picture 2"/>
          <p:cNvPicPr>
            <a:picLocks noChangeAspect="1" noChangeArrowheads="1"/>
          </p:cNvPicPr>
          <p:nvPr/>
        </p:nvPicPr>
        <p:blipFill>
          <a:blip r:embed="rId4"/>
          <a:srcRect/>
          <a:stretch>
            <a:fillRect/>
          </a:stretch>
        </p:blipFill>
        <p:spPr bwMode="auto">
          <a:xfrm>
            <a:off x="6443663" y="4484688"/>
            <a:ext cx="2500312" cy="1873250"/>
          </a:xfrm>
          <a:prstGeom prst="rect">
            <a:avLst/>
          </a:prstGeom>
          <a:noFill/>
          <a:ln w="9525">
            <a:noFill/>
            <a:miter lim="800000"/>
            <a:headEnd/>
            <a:tailEnd/>
          </a:ln>
        </p:spPr>
      </p:pic>
    </p:spTree>
  </p:cSld>
  <p:clrMapOvr>
    <a:masterClrMapping/>
  </p:clrMapOvr>
  <p:transition advClick="0" advTm="30531"/>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8100000" scaled="1"/>
          <a:tileRect/>
        </a:gradFill>
        <a:effectLst/>
      </p:bgPr>
    </p:bg>
    <p:spTree>
      <p:nvGrpSpPr>
        <p:cNvPr id="1" name=""/>
        <p:cNvGrpSpPr/>
        <p:nvPr/>
      </p:nvGrpSpPr>
      <p:grpSpPr>
        <a:xfrm>
          <a:off x="0" y="0"/>
          <a:ext cx="0" cy="0"/>
          <a:chOff x="0" y="0"/>
          <a:chExt cx="0" cy="0"/>
        </a:xfrm>
      </p:grpSpPr>
      <p:sp>
        <p:nvSpPr>
          <p:cNvPr id="118786" name="WordArt 2"/>
          <p:cNvSpPr>
            <a:spLocks noChangeArrowheads="1" noChangeShapeType="1" noTextEdit="1"/>
          </p:cNvSpPr>
          <p:nvPr/>
        </p:nvSpPr>
        <p:spPr bwMode="auto">
          <a:xfrm>
            <a:off x="395288" y="404813"/>
            <a:ext cx="8280400" cy="792162"/>
          </a:xfrm>
          <a:prstGeom prst="rect">
            <a:avLst/>
          </a:prstGeom>
        </p:spPr>
        <p:txBody>
          <a:bodyPr wrap="none" fromWordArt="1">
            <a:prstTxWarp prst="textDoubleWave1">
              <a:avLst>
                <a:gd name="adj1" fmla="val 6500"/>
                <a:gd name="adj2" fmla="val 0"/>
              </a:avLst>
            </a:prstTxWarp>
          </a:bodyPr>
          <a:lstStyle/>
          <a:p>
            <a:r>
              <a:rPr lang="ru-RU" sz="3600" kern="10" normalizeH="1">
                <a:ln w="9525">
                  <a:noFill/>
                  <a:round/>
                  <a:headEnd/>
                  <a:tailEnd/>
                </a:ln>
                <a:solidFill>
                  <a:srgbClr val="224568"/>
                </a:solidFill>
                <a:effectLst>
                  <a:outerShdw dist="45791" dir="2021404" algn="ctr" rotWithShape="0">
                    <a:srgbClr val="B2B2B2">
                      <a:alpha val="79999"/>
                    </a:srgbClr>
                  </a:outerShdw>
                </a:effectLst>
                <a:latin typeface="Times New Roman"/>
                <a:cs typeface="Times New Roman"/>
              </a:rPr>
              <a:t>Служебная лестница</a:t>
            </a:r>
          </a:p>
        </p:txBody>
      </p:sp>
      <p:sp>
        <p:nvSpPr>
          <p:cNvPr id="118794" name="WordArt 10"/>
          <p:cNvSpPr>
            <a:spLocks noChangeArrowheads="1" noChangeShapeType="1" noTextEdit="1"/>
          </p:cNvSpPr>
          <p:nvPr/>
        </p:nvSpPr>
        <p:spPr bwMode="auto">
          <a:xfrm>
            <a:off x="1763713" y="1484313"/>
            <a:ext cx="4103687" cy="865187"/>
          </a:xfrm>
          <a:prstGeom prst="rect">
            <a:avLst/>
          </a:prstGeom>
        </p:spPr>
        <p:txBody>
          <a:bodyPr wrap="none" fromWordArt="1">
            <a:prstTxWarp prst="textPlain">
              <a:avLst>
                <a:gd name="adj" fmla="val 50000"/>
              </a:avLst>
            </a:prstTxWarp>
          </a:bodyPr>
          <a:lstStyle/>
          <a:p>
            <a:r>
              <a:rPr lang="ru-RU" sz="3600" kern="10">
                <a:ln w="9525">
                  <a:noFill/>
                  <a:round/>
                  <a:headEnd/>
                  <a:tailEnd/>
                </a:ln>
                <a:solidFill>
                  <a:srgbClr val="E25B00"/>
                </a:solidFill>
                <a:effectLst>
                  <a:outerShdw dist="45791" dir="2021404" algn="ctr" rotWithShape="0">
                    <a:srgbClr val="B2B2B2">
                      <a:alpha val="79999"/>
                    </a:srgbClr>
                  </a:outerShdw>
                </a:effectLst>
                <a:latin typeface="Times New Roman"/>
                <a:cs typeface="Times New Roman"/>
              </a:rPr>
              <a:t>Бухгалтер</a:t>
            </a:r>
          </a:p>
        </p:txBody>
      </p:sp>
      <p:sp>
        <p:nvSpPr>
          <p:cNvPr id="118795" name="WordArt 11"/>
          <p:cNvSpPr>
            <a:spLocks noChangeArrowheads="1" noChangeShapeType="1" noTextEdit="1"/>
          </p:cNvSpPr>
          <p:nvPr/>
        </p:nvSpPr>
        <p:spPr bwMode="auto">
          <a:xfrm>
            <a:off x="1116013" y="3789363"/>
            <a:ext cx="6840537" cy="1006475"/>
          </a:xfrm>
          <a:prstGeom prst="rect">
            <a:avLst/>
          </a:prstGeom>
        </p:spPr>
        <p:txBody>
          <a:bodyPr wrap="none" fromWordArt="1">
            <a:prstTxWarp prst="textPlain">
              <a:avLst>
                <a:gd name="adj" fmla="val 50000"/>
              </a:avLst>
            </a:prstTxWarp>
          </a:bodyPr>
          <a:lstStyle/>
          <a:p>
            <a:r>
              <a:rPr lang="ru-RU" sz="3600" kern="10">
                <a:ln w="9525">
                  <a:noFill/>
                  <a:round/>
                  <a:headEnd/>
                  <a:tailEnd/>
                </a:ln>
                <a:solidFill>
                  <a:srgbClr val="E25B00"/>
                </a:solidFill>
                <a:effectLst>
                  <a:outerShdw dist="45791" dir="2021404" algn="ctr" rotWithShape="0">
                    <a:srgbClr val="B2B2B2">
                      <a:alpha val="79999"/>
                    </a:srgbClr>
                  </a:outerShdw>
                </a:effectLst>
                <a:latin typeface="Times New Roman"/>
                <a:cs typeface="Times New Roman"/>
              </a:rPr>
              <a:t>Руководитель отдела</a:t>
            </a:r>
          </a:p>
        </p:txBody>
      </p:sp>
      <p:sp>
        <p:nvSpPr>
          <p:cNvPr id="118796" name="WordArt 12"/>
          <p:cNvSpPr>
            <a:spLocks noChangeArrowheads="1" noChangeShapeType="1" noTextEdit="1"/>
          </p:cNvSpPr>
          <p:nvPr/>
        </p:nvSpPr>
        <p:spPr bwMode="auto">
          <a:xfrm>
            <a:off x="1116013" y="2565400"/>
            <a:ext cx="6697662" cy="936625"/>
          </a:xfrm>
          <a:prstGeom prst="rect">
            <a:avLst/>
          </a:prstGeom>
        </p:spPr>
        <p:txBody>
          <a:bodyPr wrap="none" fromWordArt="1">
            <a:prstTxWarp prst="textPlain">
              <a:avLst>
                <a:gd name="adj" fmla="val 50000"/>
              </a:avLst>
            </a:prstTxWarp>
          </a:bodyPr>
          <a:lstStyle/>
          <a:p>
            <a:r>
              <a:rPr lang="ru-RU" sz="3600" kern="10">
                <a:ln w="9525">
                  <a:noFill/>
                  <a:round/>
                  <a:headEnd/>
                  <a:tailEnd/>
                </a:ln>
                <a:solidFill>
                  <a:srgbClr val="E25B00"/>
                </a:solidFill>
                <a:effectLst>
                  <a:outerShdw dist="45791" dir="2021404" algn="ctr" rotWithShape="0">
                    <a:srgbClr val="B2B2B2">
                      <a:alpha val="79999"/>
                    </a:srgbClr>
                  </a:outerShdw>
                </a:effectLst>
                <a:latin typeface="Times New Roman"/>
                <a:cs typeface="Times New Roman"/>
              </a:rPr>
              <a:t>Старший бухгалтер</a:t>
            </a:r>
          </a:p>
        </p:txBody>
      </p:sp>
      <p:sp>
        <p:nvSpPr>
          <p:cNvPr id="118797" name="WordArt 13"/>
          <p:cNvSpPr>
            <a:spLocks noChangeArrowheads="1" noChangeShapeType="1" noTextEdit="1"/>
          </p:cNvSpPr>
          <p:nvPr/>
        </p:nvSpPr>
        <p:spPr bwMode="auto">
          <a:xfrm>
            <a:off x="1439863" y="5157788"/>
            <a:ext cx="6877050" cy="1006475"/>
          </a:xfrm>
          <a:prstGeom prst="rect">
            <a:avLst/>
          </a:prstGeom>
        </p:spPr>
        <p:txBody>
          <a:bodyPr wrap="none" fromWordArt="1">
            <a:prstTxWarp prst="textPlain">
              <a:avLst>
                <a:gd name="adj" fmla="val 50000"/>
              </a:avLst>
            </a:prstTxWarp>
          </a:bodyPr>
          <a:lstStyle/>
          <a:p>
            <a:r>
              <a:rPr lang="ru-RU" sz="3600" kern="10">
                <a:ln w="9525">
                  <a:noFill/>
                  <a:round/>
                  <a:headEnd/>
                  <a:tailEnd/>
                </a:ln>
                <a:solidFill>
                  <a:srgbClr val="E25B00"/>
                </a:solidFill>
                <a:effectLst>
                  <a:outerShdw dist="45791" dir="2021404" algn="ctr" rotWithShape="0">
                    <a:srgbClr val="B2B2B2">
                      <a:alpha val="79999"/>
                    </a:srgbClr>
                  </a:outerShdw>
                </a:effectLst>
                <a:latin typeface="Times New Roman"/>
                <a:cs typeface="Times New Roman"/>
              </a:rPr>
              <a:t>Главный бухгалтер</a:t>
            </a:r>
          </a:p>
        </p:txBody>
      </p:sp>
      <p:sp>
        <p:nvSpPr>
          <p:cNvPr id="118804" name="AutoShape 20"/>
          <p:cNvSpPr>
            <a:spLocks noChangeArrowheads="1"/>
          </p:cNvSpPr>
          <p:nvPr/>
        </p:nvSpPr>
        <p:spPr bwMode="auto">
          <a:xfrm>
            <a:off x="179388" y="1557338"/>
            <a:ext cx="863600" cy="1727200"/>
          </a:xfrm>
          <a:prstGeom prst="curvedRightArrow">
            <a:avLst>
              <a:gd name="adj1" fmla="val 40000"/>
              <a:gd name="adj2" fmla="val 80000"/>
              <a:gd name="adj3" fmla="val 33333"/>
            </a:avLst>
          </a:prstGeom>
          <a:solidFill>
            <a:srgbClr val="FFFF00"/>
          </a:solidFill>
          <a:ln w="9525">
            <a:noFill/>
            <a:miter lim="800000"/>
            <a:headEnd/>
            <a:tailEnd/>
          </a:ln>
          <a:effectLst>
            <a:outerShdw dist="45791" dir="2021404" algn="ctr" rotWithShape="0">
              <a:srgbClr val="B2B2B2">
                <a:alpha val="80000"/>
              </a:srgbClr>
            </a:outerShdw>
          </a:effectLst>
        </p:spPr>
        <p:txBody>
          <a:bodyPr wrap="none" anchor="ctr"/>
          <a:lstStyle/>
          <a:p>
            <a:pPr>
              <a:defRPr/>
            </a:pPr>
            <a:endParaRPr lang="ru-RU"/>
          </a:p>
        </p:txBody>
      </p:sp>
      <p:sp>
        <p:nvSpPr>
          <p:cNvPr id="118805" name="AutoShape 21"/>
          <p:cNvSpPr>
            <a:spLocks noChangeArrowheads="1"/>
          </p:cNvSpPr>
          <p:nvPr/>
        </p:nvSpPr>
        <p:spPr bwMode="auto">
          <a:xfrm>
            <a:off x="8101013" y="2924175"/>
            <a:ext cx="792162" cy="1657350"/>
          </a:xfrm>
          <a:prstGeom prst="curvedLeftArrow">
            <a:avLst>
              <a:gd name="adj1" fmla="val 41844"/>
              <a:gd name="adj2" fmla="val 83687"/>
              <a:gd name="adj3" fmla="val 33333"/>
            </a:avLst>
          </a:prstGeom>
          <a:solidFill>
            <a:srgbClr val="FFFF00"/>
          </a:solidFill>
          <a:ln w="9525">
            <a:noFill/>
            <a:miter lim="800000"/>
            <a:headEnd/>
            <a:tailEnd/>
          </a:ln>
          <a:effectLst>
            <a:outerShdw dist="45791" dir="2021404" algn="ctr" rotWithShape="0">
              <a:srgbClr val="B2B2B2">
                <a:alpha val="80000"/>
              </a:srgbClr>
            </a:outerShdw>
          </a:effectLst>
        </p:spPr>
        <p:txBody>
          <a:bodyPr wrap="none" anchor="ctr"/>
          <a:lstStyle/>
          <a:p>
            <a:pPr>
              <a:defRPr/>
            </a:pPr>
            <a:endParaRPr lang="ru-RU"/>
          </a:p>
        </p:txBody>
      </p:sp>
      <p:sp>
        <p:nvSpPr>
          <p:cNvPr id="118806" name="AutoShape 22"/>
          <p:cNvSpPr>
            <a:spLocks noChangeArrowheads="1"/>
          </p:cNvSpPr>
          <p:nvPr/>
        </p:nvSpPr>
        <p:spPr bwMode="auto">
          <a:xfrm>
            <a:off x="144463" y="4292600"/>
            <a:ext cx="755650" cy="1657350"/>
          </a:xfrm>
          <a:prstGeom prst="curvedRightArrow">
            <a:avLst>
              <a:gd name="adj1" fmla="val 43866"/>
              <a:gd name="adj2" fmla="val 87731"/>
              <a:gd name="adj3" fmla="val 33333"/>
            </a:avLst>
          </a:prstGeom>
          <a:solidFill>
            <a:srgbClr val="FFFF00"/>
          </a:solidFill>
          <a:ln w="9525">
            <a:noFill/>
            <a:miter lim="800000"/>
            <a:headEnd/>
            <a:tailEnd/>
          </a:ln>
          <a:effectLst>
            <a:outerShdw dist="45791" dir="2021404" algn="ctr" rotWithShape="0">
              <a:srgbClr val="B2B2B2">
                <a:alpha val="80000"/>
              </a:srgbClr>
            </a:outerShdw>
          </a:effectLst>
        </p:spPr>
        <p:txBody>
          <a:bodyPr wrap="none" anchor="ctr"/>
          <a:lstStyle/>
          <a:p>
            <a:pPr>
              <a:defRPr/>
            </a:pPr>
            <a:endParaRPr lang="ru-RU"/>
          </a:p>
        </p:txBody>
      </p:sp>
    </p:spTree>
  </p:cSld>
  <p:clrMapOvr>
    <a:masterClrMapping/>
  </p:clrMapOvr>
  <p:transition advClick="0" advTm="1131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18786"/>
                                        </p:tgtEl>
                                        <p:attrNameLst>
                                          <p:attrName>style.visibility</p:attrName>
                                        </p:attrNameLst>
                                      </p:cBhvr>
                                      <p:to>
                                        <p:strVal val="visible"/>
                                      </p:to>
                                    </p:set>
                                    <p:anim calcmode="lin" valueType="num">
                                      <p:cBhvr>
                                        <p:cTn id="7" dur="1000" fill="hold"/>
                                        <p:tgtEl>
                                          <p:spTgt spid="118786"/>
                                        </p:tgtEl>
                                        <p:attrNameLst>
                                          <p:attrName>ppt_x</p:attrName>
                                        </p:attrNameLst>
                                      </p:cBhvr>
                                      <p:tavLst>
                                        <p:tav tm="0">
                                          <p:val>
                                            <p:strVal val="#ppt_x-.2"/>
                                          </p:val>
                                        </p:tav>
                                        <p:tav tm="100000">
                                          <p:val>
                                            <p:strVal val="#ppt_x"/>
                                          </p:val>
                                        </p:tav>
                                      </p:tavLst>
                                    </p:anim>
                                    <p:anim calcmode="lin" valueType="num">
                                      <p:cBhvr>
                                        <p:cTn id="8" dur="1000" fill="hold"/>
                                        <p:tgtEl>
                                          <p:spTgt spid="11878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8786"/>
                                        </p:tgtEl>
                                      </p:cBhvr>
                                    </p:animEffect>
                                  </p:childTnLst>
                                </p:cTn>
                              </p:par>
                            </p:childTnLst>
                          </p:cTn>
                        </p:par>
                        <p:par>
                          <p:cTn id="10" fill="hold">
                            <p:stCondLst>
                              <p:cond delay="1000"/>
                            </p:stCondLst>
                            <p:childTnLst>
                              <p:par>
                                <p:cTn id="11" presetID="29" presetClass="entr" presetSubtype="0" fill="hold" grpId="0" nodeType="afterEffect">
                                  <p:stCondLst>
                                    <p:cond delay="0"/>
                                  </p:stCondLst>
                                  <p:childTnLst>
                                    <p:set>
                                      <p:cBhvr>
                                        <p:cTn id="12" dur="1" fill="hold">
                                          <p:stCondLst>
                                            <p:cond delay="0"/>
                                          </p:stCondLst>
                                        </p:cTn>
                                        <p:tgtEl>
                                          <p:spTgt spid="118794"/>
                                        </p:tgtEl>
                                        <p:attrNameLst>
                                          <p:attrName>style.visibility</p:attrName>
                                        </p:attrNameLst>
                                      </p:cBhvr>
                                      <p:to>
                                        <p:strVal val="visible"/>
                                      </p:to>
                                    </p:set>
                                    <p:anim calcmode="lin" valueType="num">
                                      <p:cBhvr>
                                        <p:cTn id="13" dur="1000" fill="hold"/>
                                        <p:tgtEl>
                                          <p:spTgt spid="118794"/>
                                        </p:tgtEl>
                                        <p:attrNameLst>
                                          <p:attrName>ppt_x</p:attrName>
                                        </p:attrNameLst>
                                      </p:cBhvr>
                                      <p:tavLst>
                                        <p:tav tm="0">
                                          <p:val>
                                            <p:strVal val="#ppt_x-.2"/>
                                          </p:val>
                                        </p:tav>
                                        <p:tav tm="100000">
                                          <p:val>
                                            <p:strVal val="#ppt_x"/>
                                          </p:val>
                                        </p:tav>
                                      </p:tavLst>
                                    </p:anim>
                                    <p:anim calcmode="lin" valueType="num">
                                      <p:cBhvr>
                                        <p:cTn id="14" dur="1000" fill="hold"/>
                                        <p:tgtEl>
                                          <p:spTgt spid="118794"/>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18794"/>
                                        </p:tgtEl>
                                      </p:cBhvr>
                                    </p:animEffect>
                                  </p:childTnLst>
                                </p:cTn>
                              </p:par>
                            </p:childTnLst>
                          </p:cTn>
                        </p:par>
                        <p:par>
                          <p:cTn id="16" fill="hold">
                            <p:stCondLst>
                              <p:cond delay="2000"/>
                            </p:stCondLst>
                            <p:childTnLst>
                              <p:par>
                                <p:cTn id="17" presetID="17" presetClass="entr" presetSubtype="10" fill="hold" grpId="0" nodeType="afterEffect">
                                  <p:stCondLst>
                                    <p:cond delay="0"/>
                                  </p:stCondLst>
                                  <p:childTnLst>
                                    <p:set>
                                      <p:cBhvr>
                                        <p:cTn id="18" dur="1" fill="hold">
                                          <p:stCondLst>
                                            <p:cond delay="0"/>
                                          </p:stCondLst>
                                        </p:cTn>
                                        <p:tgtEl>
                                          <p:spTgt spid="118804"/>
                                        </p:tgtEl>
                                        <p:attrNameLst>
                                          <p:attrName>style.visibility</p:attrName>
                                        </p:attrNameLst>
                                      </p:cBhvr>
                                      <p:to>
                                        <p:strVal val="visible"/>
                                      </p:to>
                                    </p:set>
                                    <p:anim calcmode="lin" valueType="num">
                                      <p:cBhvr>
                                        <p:cTn id="19" dur="500" fill="hold"/>
                                        <p:tgtEl>
                                          <p:spTgt spid="118804"/>
                                        </p:tgtEl>
                                        <p:attrNameLst>
                                          <p:attrName>ppt_w</p:attrName>
                                        </p:attrNameLst>
                                      </p:cBhvr>
                                      <p:tavLst>
                                        <p:tav tm="0">
                                          <p:val>
                                            <p:fltVal val="0"/>
                                          </p:val>
                                        </p:tav>
                                        <p:tav tm="100000">
                                          <p:val>
                                            <p:strVal val="#ppt_w"/>
                                          </p:val>
                                        </p:tav>
                                      </p:tavLst>
                                    </p:anim>
                                    <p:anim calcmode="lin" valueType="num">
                                      <p:cBhvr>
                                        <p:cTn id="20" dur="500" fill="hold"/>
                                        <p:tgtEl>
                                          <p:spTgt spid="118804"/>
                                        </p:tgtEl>
                                        <p:attrNameLst>
                                          <p:attrName>ppt_h</p:attrName>
                                        </p:attrNameLst>
                                      </p:cBhvr>
                                      <p:tavLst>
                                        <p:tav tm="0">
                                          <p:val>
                                            <p:strVal val="#ppt_h"/>
                                          </p:val>
                                        </p:tav>
                                        <p:tav tm="100000">
                                          <p:val>
                                            <p:strVal val="#ppt_h"/>
                                          </p:val>
                                        </p:tav>
                                      </p:tavLst>
                                    </p:anim>
                                  </p:childTnLst>
                                </p:cTn>
                              </p:par>
                            </p:childTnLst>
                          </p:cTn>
                        </p:par>
                        <p:par>
                          <p:cTn id="21" fill="hold">
                            <p:stCondLst>
                              <p:cond delay="2500"/>
                            </p:stCondLst>
                            <p:childTnLst>
                              <p:par>
                                <p:cTn id="22" presetID="29" presetClass="entr" presetSubtype="0" fill="hold" grpId="0" nodeType="afterEffect">
                                  <p:stCondLst>
                                    <p:cond delay="0"/>
                                  </p:stCondLst>
                                  <p:childTnLst>
                                    <p:set>
                                      <p:cBhvr>
                                        <p:cTn id="23" dur="1" fill="hold">
                                          <p:stCondLst>
                                            <p:cond delay="0"/>
                                          </p:stCondLst>
                                        </p:cTn>
                                        <p:tgtEl>
                                          <p:spTgt spid="118796"/>
                                        </p:tgtEl>
                                        <p:attrNameLst>
                                          <p:attrName>style.visibility</p:attrName>
                                        </p:attrNameLst>
                                      </p:cBhvr>
                                      <p:to>
                                        <p:strVal val="visible"/>
                                      </p:to>
                                    </p:set>
                                    <p:anim calcmode="lin" valueType="num">
                                      <p:cBhvr>
                                        <p:cTn id="24" dur="1000" fill="hold"/>
                                        <p:tgtEl>
                                          <p:spTgt spid="118796"/>
                                        </p:tgtEl>
                                        <p:attrNameLst>
                                          <p:attrName>ppt_x</p:attrName>
                                        </p:attrNameLst>
                                      </p:cBhvr>
                                      <p:tavLst>
                                        <p:tav tm="0">
                                          <p:val>
                                            <p:strVal val="#ppt_x-.2"/>
                                          </p:val>
                                        </p:tav>
                                        <p:tav tm="100000">
                                          <p:val>
                                            <p:strVal val="#ppt_x"/>
                                          </p:val>
                                        </p:tav>
                                      </p:tavLst>
                                    </p:anim>
                                    <p:anim calcmode="lin" valueType="num">
                                      <p:cBhvr>
                                        <p:cTn id="25" dur="1000" fill="hold"/>
                                        <p:tgtEl>
                                          <p:spTgt spid="118796"/>
                                        </p:tgtEl>
                                        <p:attrNameLst>
                                          <p:attrName>ppt_y</p:attrName>
                                        </p:attrNameLst>
                                      </p:cBhvr>
                                      <p:tavLst>
                                        <p:tav tm="0">
                                          <p:val>
                                            <p:strVal val="#ppt_y"/>
                                          </p:val>
                                        </p:tav>
                                        <p:tav tm="100000">
                                          <p:val>
                                            <p:strVal val="#ppt_y"/>
                                          </p:val>
                                        </p:tav>
                                      </p:tavLst>
                                    </p:anim>
                                    <p:animEffect transition="in" filter="wipe(right)" prLst="gradientSize: 0.1">
                                      <p:cBhvr>
                                        <p:cTn id="26" dur="1000"/>
                                        <p:tgtEl>
                                          <p:spTgt spid="118796"/>
                                        </p:tgtEl>
                                      </p:cBhvr>
                                    </p:animEffect>
                                  </p:childTnLst>
                                </p:cTn>
                              </p:par>
                            </p:childTnLst>
                          </p:cTn>
                        </p:par>
                        <p:par>
                          <p:cTn id="27" fill="hold">
                            <p:stCondLst>
                              <p:cond delay="3500"/>
                            </p:stCondLst>
                            <p:childTnLst>
                              <p:par>
                                <p:cTn id="28" presetID="27" presetClass="emph" presetSubtype="0" fill="hold" grpId="1" nodeType="afterEffect">
                                  <p:stCondLst>
                                    <p:cond delay="0"/>
                                  </p:stCondLst>
                                  <p:childTnLst>
                                    <p:animClr clrSpc="rgb" dir="cw">
                                      <p:cBhvr override="childStyle">
                                        <p:cTn id="29" dur="250" autoRev="1" fill="hold"/>
                                        <p:tgtEl>
                                          <p:spTgt spid="118804"/>
                                        </p:tgtEl>
                                        <p:attrNameLst>
                                          <p:attrName>style.color</p:attrName>
                                        </p:attrNameLst>
                                      </p:cBhvr>
                                      <p:to>
                                        <a:schemeClr val="bg1"/>
                                      </p:to>
                                    </p:animClr>
                                    <p:animClr clrSpc="rgb" dir="cw">
                                      <p:cBhvr>
                                        <p:cTn id="30" dur="250" autoRev="1" fill="hold"/>
                                        <p:tgtEl>
                                          <p:spTgt spid="118804"/>
                                        </p:tgtEl>
                                        <p:attrNameLst>
                                          <p:attrName>fillcolor</p:attrName>
                                        </p:attrNameLst>
                                      </p:cBhvr>
                                      <p:to>
                                        <a:schemeClr val="bg1"/>
                                      </p:to>
                                    </p:animClr>
                                    <p:set>
                                      <p:cBhvr>
                                        <p:cTn id="31" dur="250" autoRev="1" fill="hold"/>
                                        <p:tgtEl>
                                          <p:spTgt spid="118804"/>
                                        </p:tgtEl>
                                        <p:attrNameLst>
                                          <p:attrName>fill.type</p:attrName>
                                        </p:attrNameLst>
                                      </p:cBhvr>
                                      <p:to>
                                        <p:strVal val="solid"/>
                                      </p:to>
                                    </p:set>
                                    <p:set>
                                      <p:cBhvr>
                                        <p:cTn id="32" dur="250" autoRev="1" fill="hold"/>
                                        <p:tgtEl>
                                          <p:spTgt spid="118804"/>
                                        </p:tgtEl>
                                        <p:attrNameLst>
                                          <p:attrName>fill.on</p:attrName>
                                        </p:attrNameLst>
                                      </p:cBhvr>
                                      <p:to>
                                        <p:strVal val="true"/>
                                      </p:to>
                                    </p:set>
                                  </p:childTnLst>
                                </p:cTn>
                              </p:par>
                            </p:childTnLst>
                          </p:cTn>
                        </p:par>
                        <p:par>
                          <p:cTn id="33" fill="hold">
                            <p:stCondLst>
                              <p:cond delay="4000"/>
                            </p:stCondLst>
                            <p:childTnLst>
                              <p:par>
                                <p:cTn id="34" presetID="17" presetClass="entr" presetSubtype="10" fill="hold" grpId="0" nodeType="afterEffect">
                                  <p:stCondLst>
                                    <p:cond delay="0"/>
                                  </p:stCondLst>
                                  <p:childTnLst>
                                    <p:set>
                                      <p:cBhvr>
                                        <p:cTn id="35" dur="1" fill="hold">
                                          <p:stCondLst>
                                            <p:cond delay="0"/>
                                          </p:stCondLst>
                                        </p:cTn>
                                        <p:tgtEl>
                                          <p:spTgt spid="118805"/>
                                        </p:tgtEl>
                                        <p:attrNameLst>
                                          <p:attrName>style.visibility</p:attrName>
                                        </p:attrNameLst>
                                      </p:cBhvr>
                                      <p:to>
                                        <p:strVal val="visible"/>
                                      </p:to>
                                    </p:set>
                                    <p:anim calcmode="lin" valueType="num">
                                      <p:cBhvr>
                                        <p:cTn id="36" dur="500" fill="hold"/>
                                        <p:tgtEl>
                                          <p:spTgt spid="118805"/>
                                        </p:tgtEl>
                                        <p:attrNameLst>
                                          <p:attrName>ppt_w</p:attrName>
                                        </p:attrNameLst>
                                      </p:cBhvr>
                                      <p:tavLst>
                                        <p:tav tm="0">
                                          <p:val>
                                            <p:fltVal val="0"/>
                                          </p:val>
                                        </p:tav>
                                        <p:tav tm="100000">
                                          <p:val>
                                            <p:strVal val="#ppt_w"/>
                                          </p:val>
                                        </p:tav>
                                      </p:tavLst>
                                    </p:anim>
                                    <p:anim calcmode="lin" valueType="num">
                                      <p:cBhvr>
                                        <p:cTn id="37" dur="500" fill="hold"/>
                                        <p:tgtEl>
                                          <p:spTgt spid="118805"/>
                                        </p:tgtEl>
                                        <p:attrNameLst>
                                          <p:attrName>ppt_h</p:attrName>
                                        </p:attrNameLst>
                                      </p:cBhvr>
                                      <p:tavLst>
                                        <p:tav tm="0">
                                          <p:val>
                                            <p:strVal val="#ppt_h"/>
                                          </p:val>
                                        </p:tav>
                                        <p:tav tm="100000">
                                          <p:val>
                                            <p:strVal val="#ppt_h"/>
                                          </p:val>
                                        </p:tav>
                                      </p:tavLst>
                                    </p:anim>
                                  </p:childTnLst>
                                </p:cTn>
                              </p:par>
                            </p:childTnLst>
                          </p:cTn>
                        </p:par>
                        <p:par>
                          <p:cTn id="38" fill="hold">
                            <p:stCondLst>
                              <p:cond delay="4500"/>
                            </p:stCondLst>
                            <p:childTnLst>
                              <p:par>
                                <p:cTn id="39" presetID="29" presetClass="entr" presetSubtype="0" fill="hold" grpId="0" nodeType="afterEffect">
                                  <p:stCondLst>
                                    <p:cond delay="0"/>
                                  </p:stCondLst>
                                  <p:childTnLst>
                                    <p:set>
                                      <p:cBhvr>
                                        <p:cTn id="40" dur="1" fill="hold">
                                          <p:stCondLst>
                                            <p:cond delay="0"/>
                                          </p:stCondLst>
                                        </p:cTn>
                                        <p:tgtEl>
                                          <p:spTgt spid="118795"/>
                                        </p:tgtEl>
                                        <p:attrNameLst>
                                          <p:attrName>style.visibility</p:attrName>
                                        </p:attrNameLst>
                                      </p:cBhvr>
                                      <p:to>
                                        <p:strVal val="visible"/>
                                      </p:to>
                                    </p:set>
                                    <p:anim calcmode="lin" valueType="num">
                                      <p:cBhvr>
                                        <p:cTn id="41" dur="1000" fill="hold"/>
                                        <p:tgtEl>
                                          <p:spTgt spid="118795"/>
                                        </p:tgtEl>
                                        <p:attrNameLst>
                                          <p:attrName>ppt_x</p:attrName>
                                        </p:attrNameLst>
                                      </p:cBhvr>
                                      <p:tavLst>
                                        <p:tav tm="0">
                                          <p:val>
                                            <p:strVal val="#ppt_x-.2"/>
                                          </p:val>
                                        </p:tav>
                                        <p:tav tm="100000">
                                          <p:val>
                                            <p:strVal val="#ppt_x"/>
                                          </p:val>
                                        </p:tav>
                                      </p:tavLst>
                                    </p:anim>
                                    <p:anim calcmode="lin" valueType="num">
                                      <p:cBhvr>
                                        <p:cTn id="42" dur="1000" fill="hold"/>
                                        <p:tgtEl>
                                          <p:spTgt spid="118795"/>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18795"/>
                                        </p:tgtEl>
                                      </p:cBhvr>
                                    </p:animEffect>
                                  </p:childTnLst>
                                </p:cTn>
                              </p:par>
                            </p:childTnLst>
                          </p:cTn>
                        </p:par>
                        <p:par>
                          <p:cTn id="44" fill="hold">
                            <p:stCondLst>
                              <p:cond delay="5500"/>
                            </p:stCondLst>
                            <p:childTnLst>
                              <p:par>
                                <p:cTn id="45" presetID="27" presetClass="emph" presetSubtype="0" fill="hold" grpId="1" nodeType="afterEffect">
                                  <p:stCondLst>
                                    <p:cond delay="0"/>
                                  </p:stCondLst>
                                  <p:childTnLst>
                                    <p:animClr clrSpc="rgb" dir="cw">
                                      <p:cBhvr override="childStyle">
                                        <p:cTn id="46" dur="250" autoRev="1" fill="hold"/>
                                        <p:tgtEl>
                                          <p:spTgt spid="118805"/>
                                        </p:tgtEl>
                                        <p:attrNameLst>
                                          <p:attrName>style.color</p:attrName>
                                        </p:attrNameLst>
                                      </p:cBhvr>
                                      <p:to>
                                        <a:schemeClr val="bg1"/>
                                      </p:to>
                                    </p:animClr>
                                    <p:animClr clrSpc="rgb" dir="cw">
                                      <p:cBhvr>
                                        <p:cTn id="47" dur="250" autoRev="1" fill="hold"/>
                                        <p:tgtEl>
                                          <p:spTgt spid="118805"/>
                                        </p:tgtEl>
                                        <p:attrNameLst>
                                          <p:attrName>fillcolor</p:attrName>
                                        </p:attrNameLst>
                                      </p:cBhvr>
                                      <p:to>
                                        <a:schemeClr val="bg1"/>
                                      </p:to>
                                    </p:animClr>
                                    <p:set>
                                      <p:cBhvr>
                                        <p:cTn id="48" dur="250" autoRev="1" fill="hold"/>
                                        <p:tgtEl>
                                          <p:spTgt spid="118805"/>
                                        </p:tgtEl>
                                        <p:attrNameLst>
                                          <p:attrName>fill.type</p:attrName>
                                        </p:attrNameLst>
                                      </p:cBhvr>
                                      <p:to>
                                        <p:strVal val="solid"/>
                                      </p:to>
                                    </p:set>
                                    <p:set>
                                      <p:cBhvr>
                                        <p:cTn id="49" dur="250" autoRev="1" fill="hold"/>
                                        <p:tgtEl>
                                          <p:spTgt spid="118805"/>
                                        </p:tgtEl>
                                        <p:attrNameLst>
                                          <p:attrName>fill.on</p:attrName>
                                        </p:attrNameLst>
                                      </p:cBhvr>
                                      <p:to>
                                        <p:strVal val="true"/>
                                      </p:to>
                                    </p:set>
                                  </p:childTnLst>
                                </p:cTn>
                              </p:par>
                            </p:childTnLst>
                          </p:cTn>
                        </p:par>
                        <p:par>
                          <p:cTn id="50" fill="hold">
                            <p:stCondLst>
                              <p:cond delay="6000"/>
                            </p:stCondLst>
                            <p:childTnLst>
                              <p:par>
                                <p:cTn id="51" presetID="17" presetClass="entr" presetSubtype="10" fill="hold" grpId="0" nodeType="afterEffect">
                                  <p:stCondLst>
                                    <p:cond delay="0"/>
                                  </p:stCondLst>
                                  <p:childTnLst>
                                    <p:set>
                                      <p:cBhvr>
                                        <p:cTn id="52" dur="1" fill="hold">
                                          <p:stCondLst>
                                            <p:cond delay="0"/>
                                          </p:stCondLst>
                                        </p:cTn>
                                        <p:tgtEl>
                                          <p:spTgt spid="118806"/>
                                        </p:tgtEl>
                                        <p:attrNameLst>
                                          <p:attrName>style.visibility</p:attrName>
                                        </p:attrNameLst>
                                      </p:cBhvr>
                                      <p:to>
                                        <p:strVal val="visible"/>
                                      </p:to>
                                    </p:set>
                                    <p:anim calcmode="lin" valueType="num">
                                      <p:cBhvr>
                                        <p:cTn id="53" dur="500" fill="hold"/>
                                        <p:tgtEl>
                                          <p:spTgt spid="118806"/>
                                        </p:tgtEl>
                                        <p:attrNameLst>
                                          <p:attrName>ppt_w</p:attrName>
                                        </p:attrNameLst>
                                      </p:cBhvr>
                                      <p:tavLst>
                                        <p:tav tm="0">
                                          <p:val>
                                            <p:fltVal val="0"/>
                                          </p:val>
                                        </p:tav>
                                        <p:tav tm="100000">
                                          <p:val>
                                            <p:strVal val="#ppt_w"/>
                                          </p:val>
                                        </p:tav>
                                      </p:tavLst>
                                    </p:anim>
                                    <p:anim calcmode="lin" valueType="num">
                                      <p:cBhvr>
                                        <p:cTn id="54" dur="500" fill="hold"/>
                                        <p:tgtEl>
                                          <p:spTgt spid="118806"/>
                                        </p:tgtEl>
                                        <p:attrNameLst>
                                          <p:attrName>ppt_h</p:attrName>
                                        </p:attrNameLst>
                                      </p:cBhvr>
                                      <p:tavLst>
                                        <p:tav tm="0">
                                          <p:val>
                                            <p:strVal val="#ppt_h"/>
                                          </p:val>
                                        </p:tav>
                                        <p:tav tm="100000">
                                          <p:val>
                                            <p:strVal val="#ppt_h"/>
                                          </p:val>
                                        </p:tav>
                                      </p:tavLst>
                                    </p:anim>
                                  </p:childTnLst>
                                </p:cTn>
                              </p:par>
                            </p:childTnLst>
                          </p:cTn>
                        </p:par>
                        <p:par>
                          <p:cTn id="55" fill="hold">
                            <p:stCondLst>
                              <p:cond delay="6500"/>
                            </p:stCondLst>
                            <p:childTnLst>
                              <p:par>
                                <p:cTn id="56" presetID="29" presetClass="entr" presetSubtype="0" fill="hold" grpId="0" nodeType="afterEffect">
                                  <p:stCondLst>
                                    <p:cond delay="0"/>
                                  </p:stCondLst>
                                  <p:childTnLst>
                                    <p:set>
                                      <p:cBhvr>
                                        <p:cTn id="57" dur="1" fill="hold">
                                          <p:stCondLst>
                                            <p:cond delay="0"/>
                                          </p:stCondLst>
                                        </p:cTn>
                                        <p:tgtEl>
                                          <p:spTgt spid="118797"/>
                                        </p:tgtEl>
                                        <p:attrNameLst>
                                          <p:attrName>style.visibility</p:attrName>
                                        </p:attrNameLst>
                                      </p:cBhvr>
                                      <p:to>
                                        <p:strVal val="visible"/>
                                      </p:to>
                                    </p:set>
                                    <p:anim calcmode="lin" valueType="num">
                                      <p:cBhvr>
                                        <p:cTn id="58" dur="1000" fill="hold"/>
                                        <p:tgtEl>
                                          <p:spTgt spid="118797"/>
                                        </p:tgtEl>
                                        <p:attrNameLst>
                                          <p:attrName>ppt_x</p:attrName>
                                        </p:attrNameLst>
                                      </p:cBhvr>
                                      <p:tavLst>
                                        <p:tav tm="0">
                                          <p:val>
                                            <p:strVal val="#ppt_x-.2"/>
                                          </p:val>
                                        </p:tav>
                                        <p:tav tm="100000">
                                          <p:val>
                                            <p:strVal val="#ppt_x"/>
                                          </p:val>
                                        </p:tav>
                                      </p:tavLst>
                                    </p:anim>
                                    <p:anim calcmode="lin" valueType="num">
                                      <p:cBhvr>
                                        <p:cTn id="59" dur="1000" fill="hold"/>
                                        <p:tgtEl>
                                          <p:spTgt spid="118797"/>
                                        </p:tgtEl>
                                        <p:attrNameLst>
                                          <p:attrName>ppt_y</p:attrName>
                                        </p:attrNameLst>
                                      </p:cBhvr>
                                      <p:tavLst>
                                        <p:tav tm="0">
                                          <p:val>
                                            <p:strVal val="#ppt_y"/>
                                          </p:val>
                                        </p:tav>
                                        <p:tav tm="100000">
                                          <p:val>
                                            <p:strVal val="#ppt_y"/>
                                          </p:val>
                                        </p:tav>
                                      </p:tavLst>
                                    </p:anim>
                                    <p:animEffect transition="in" filter="wipe(right)" prLst="gradientSize: 0.1">
                                      <p:cBhvr>
                                        <p:cTn id="60" dur="1000"/>
                                        <p:tgtEl>
                                          <p:spTgt spid="118797"/>
                                        </p:tgtEl>
                                      </p:cBhvr>
                                    </p:animEffect>
                                  </p:childTnLst>
                                </p:cTn>
                              </p:par>
                            </p:childTnLst>
                          </p:cTn>
                        </p:par>
                        <p:par>
                          <p:cTn id="61" fill="hold">
                            <p:stCondLst>
                              <p:cond delay="7500"/>
                            </p:stCondLst>
                            <p:childTnLst>
                              <p:par>
                                <p:cTn id="62" presetID="27" presetClass="emph" presetSubtype="0" fill="hold" grpId="1" nodeType="afterEffect">
                                  <p:stCondLst>
                                    <p:cond delay="0"/>
                                  </p:stCondLst>
                                  <p:childTnLst>
                                    <p:animClr clrSpc="rgb" dir="cw">
                                      <p:cBhvr override="childStyle">
                                        <p:cTn id="63" dur="250" autoRev="1" fill="hold"/>
                                        <p:tgtEl>
                                          <p:spTgt spid="118806"/>
                                        </p:tgtEl>
                                        <p:attrNameLst>
                                          <p:attrName>style.color</p:attrName>
                                        </p:attrNameLst>
                                      </p:cBhvr>
                                      <p:to>
                                        <a:schemeClr val="bg1"/>
                                      </p:to>
                                    </p:animClr>
                                    <p:animClr clrSpc="rgb" dir="cw">
                                      <p:cBhvr>
                                        <p:cTn id="64" dur="250" autoRev="1" fill="hold"/>
                                        <p:tgtEl>
                                          <p:spTgt spid="118806"/>
                                        </p:tgtEl>
                                        <p:attrNameLst>
                                          <p:attrName>fillcolor</p:attrName>
                                        </p:attrNameLst>
                                      </p:cBhvr>
                                      <p:to>
                                        <a:schemeClr val="bg1"/>
                                      </p:to>
                                    </p:animClr>
                                    <p:set>
                                      <p:cBhvr>
                                        <p:cTn id="65" dur="250" autoRev="1" fill="hold"/>
                                        <p:tgtEl>
                                          <p:spTgt spid="118806"/>
                                        </p:tgtEl>
                                        <p:attrNameLst>
                                          <p:attrName>fill.type</p:attrName>
                                        </p:attrNameLst>
                                      </p:cBhvr>
                                      <p:to>
                                        <p:strVal val="solid"/>
                                      </p:to>
                                    </p:set>
                                    <p:set>
                                      <p:cBhvr>
                                        <p:cTn id="66" dur="250" autoRev="1" fill="hold"/>
                                        <p:tgtEl>
                                          <p:spTgt spid="11880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animBg="1"/>
      <p:bldP spid="118794" grpId="0" animBg="1"/>
      <p:bldP spid="118795" grpId="0" animBg="1"/>
      <p:bldP spid="118796" grpId="0" animBg="1"/>
      <p:bldP spid="118797" grpId="0" animBg="1"/>
      <p:bldP spid="118804" grpId="0" animBg="1"/>
      <p:bldP spid="118804" grpId="1" animBg="1"/>
      <p:bldP spid="118805" grpId="0" animBg="1"/>
      <p:bldP spid="118805" grpId="1" animBg="1"/>
      <p:bldP spid="118806" grpId="0" animBg="1"/>
      <p:bldP spid="118806"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9" name="Рисунок 8" descr="https://i.mycdn.me/image?id=852543344942&amp;t=3&amp;plc=WEB&amp;tkn=*0WHVOXD1zOqsTvL0Kb9ZD6WdQ7w"/>
          <p:cNvPicPr/>
          <p:nvPr/>
        </p:nvPicPr>
        <p:blipFill>
          <a:blip r:embed="rId2" cstate="print"/>
          <a:srcRect/>
          <a:stretch>
            <a:fillRect/>
          </a:stretch>
        </p:blipFill>
        <p:spPr bwMode="auto">
          <a:xfrm>
            <a:off x="928662" y="142852"/>
            <a:ext cx="2000264" cy="3231541"/>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15" name="TextBox 14"/>
          <p:cNvSpPr txBox="1"/>
          <p:nvPr/>
        </p:nvSpPr>
        <p:spPr>
          <a:xfrm>
            <a:off x="4643438" y="4641850"/>
            <a:ext cx="4286250" cy="221615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marL="457200" indent="-457200" algn="ctr">
              <a:buFont typeface="Wingdings" pitchFamily="2" charset="2"/>
              <a:buChar char="Ø"/>
              <a:defRPr/>
            </a:pPr>
            <a:r>
              <a:rPr lang="ru-RU" sz="2000" b="1" dirty="0" smtClean="0">
                <a:latin typeface="Times New Roman" pitchFamily="18" charset="0"/>
                <a:cs typeface="Times New Roman" pitchFamily="18" charset="0"/>
              </a:rPr>
              <a:t>  экономиста</a:t>
            </a:r>
            <a:r>
              <a:rPr lang="ru-RU" sz="2000" b="1" dirty="0">
                <a:latin typeface="Times New Roman" pitchFamily="18" charset="0"/>
                <a:cs typeface="Times New Roman" pitchFamily="18" charset="0"/>
              </a:rPr>
              <a:t>,</a:t>
            </a:r>
          </a:p>
          <a:p>
            <a:pPr marL="457200" indent="-457200" algn="ctr">
              <a:buFont typeface="Wingdings" pitchFamily="2" charset="2"/>
              <a:buChar char="Ø"/>
              <a:defRPr/>
            </a:pPr>
            <a:r>
              <a:rPr lang="ru-RU" sz="2000" b="1" dirty="0">
                <a:latin typeface="Times New Roman" pitchFamily="18" charset="0"/>
                <a:cs typeface="Times New Roman" pitchFamily="18" charset="0"/>
              </a:rPr>
              <a:t> </a:t>
            </a:r>
            <a:r>
              <a:rPr lang="ru-RU" sz="2000" b="1" dirty="0" smtClean="0">
                <a:latin typeface="Times New Roman" pitchFamily="18" charset="0"/>
                <a:cs typeface="Times New Roman" pitchFamily="18" charset="0"/>
              </a:rPr>
              <a:t>   бухгалтера</a:t>
            </a:r>
            <a:r>
              <a:rPr lang="ru-RU" sz="2000" b="1" dirty="0">
                <a:latin typeface="Times New Roman" pitchFamily="18" charset="0"/>
                <a:cs typeface="Times New Roman" pitchFamily="18" charset="0"/>
              </a:rPr>
              <a:t>,</a:t>
            </a:r>
          </a:p>
          <a:p>
            <a:pPr marL="457200" indent="-457200" algn="ctr">
              <a:buFont typeface="Wingdings" pitchFamily="2" charset="2"/>
              <a:buChar char="Ø"/>
              <a:defRPr/>
            </a:pPr>
            <a:r>
              <a:rPr lang="ru-RU" sz="2000" b="1" dirty="0">
                <a:latin typeface="Times New Roman" pitchFamily="18" charset="0"/>
                <a:cs typeface="Times New Roman" pitchFamily="18" charset="0"/>
              </a:rPr>
              <a:t> главного бухгалтера </a:t>
            </a:r>
          </a:p>
          <a:p>
            <a:pPr algn="ctr">
              <a:defRPr/>
            </a:pPr>
            <a:r>
              <a:rPr lang="ru-RU" sz="2000" b="1" dirty="0">
                <a:latin typeface="Times New Roman" pitchFamily="18" charset="0"/>
                <a:cs typeface="Times New Roman" pitchFamily="18" charset="0"/>
              </a:rPr>
              <a:t>на предприятиях и в организациях различных отраслей народнохозяйственного комплекса </a:t>
            </a:r>
          </a:p>
          <a:p>
            <a:pPr>
              <a:defRPr/>
            </a:pPr>
            <a:endParaRPr lang="ru-RU" dirty="0"/>
          </a:p>
        </p:txBody>
      </p:sp>
      <p:sp>
        <p:nvSpPr>
          <p:cNvPr id="26627" name="Прямоугольник 1"/>
          <p:cNvSpPr>
            <a:spLocks noChangeArrowheads="1"/>
          </p:cNvSpPr>
          <p:nvPr/>
        </p:nvSpPr>
        <p:spPr bwMode="auto">
          <a:xfrm>
            <a:off x="0" y="5143512"/>
            <a:ext cx="4813947" cy="954107"/>
          </a:xfrm>
          <a:prstGeom prst="rect">
            <a:avLst/>
          </a:prstGeom>
          <a:noFill/>
          <a:ln w="9525">
            <a:noFill/>
            <a:miter lim="800000"/>
            <a:headEnd/>
            <a:tailEnd/>
          </a:ln>
        </p:spPr>
        <p:txBody>
          <a:bodyPr wrap="none">
            <a:spAutoFit/>
          </a:bodyPr>
          <a:lstStyle/>
          <a:p>
            <a:pPr algn="ctr"/>
            <a:r>
              <a:rPr lang="ru-RU" sz="2800" b="1" dirty="0">
                <a:solidFill>
                  <a:srgbClr val="002060"/>
                </a:solidFill>
                <a:latin typeface="Times New Roman" pitchFamily="18" charset="0"/>
                <a:cs typeface="Times New Roman" pitchFamily="18" charset="0"/>
              </a:rPr>
              <a:t>Выпускник </a:t>
            </a:r>
          </a:p>
          <a:p>
            <a:pPr algn="ctr"/>
            <a:r>
              <a:rPr lang="ru-RU" sz="2800" b="1" dirty="0">
                <a:solidFill>
                  <a:srgbClr val="002060"/>
                </a:solidFill>
                <a:latin typeface="Times New Roman" pitchFamily="18" charset="0"/>
                <a:cs typeface="Times New Roman" pitchFamily="18" charset="0"/>
              </a:rPr>
              <a:t>может работать в </a:t>
            </a:r>
            <a:r>
              <a:rPr lang="ru-RU" sz="2800" b="1" dirty="0" smtClean="0">
                <a:solidFill>
                  <a:srgbClr val="002060"/>
                </a:solidFill>
                <a:latin typeface="Times New Roman" pitchFamily="18" charset="0"/>
                <a:cs typeface="Times New Roman" pitchFamily="18" charset="0"/>
              </a:rPr>
              <a:t>качестве:</a:t>
            </a:r>
            <a:r>
              <a:rPr lang="ru-RU" sz="2800" b="1" dirty="0" smtClean="0">
                <a:solidFill>
                  <a:srgbClr val="009900"/>
                </a:solidFill>
                <a:latin typeface="Times New Roman" pitchFamily="18" charset="0"/>
                <a:cs typeface="Times New Roman" pitchFamily="18" charset="0"/>
              </a:rPr>
              <a:t>  </a:t>
            </a:r>
            <a:endParaRPr lang="ru-RU" sz="2800" b="1" dirty="0">
              <a:solidFill>
                <a:srgbClr val="009900"/>
              </a:solidFill>
              <a:latin typeface="Times New Roman" pitchFamily="18" charset="0"/>
              <a:cs typeface="Times New Roman" pitchFamily="18" charset="0"/>
            </a:endParaRPr>
          </a:p>
        </p:txBody>
      </p:sp>
      <p:sp>
        <p:nvSpPr>
          <p:cNvPr id="26629" name="TextBox 8"/>
          <p:cNvSpPr txBox="1">
            <a:spLocks noChangeArrowheads="1"/>
          </p:cNvSpPr>
          <p:nvPr/>
        </p:nvSpPr>
        <p:spPr bwMode="auto">
          <a:xfrm>
            <a:off x="285720" y="3143248"/>
            <a:ext cx="3095625" cy="147732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r>
              <a:rPr lang="ru-RU" b="1" dirty="0" err="1" smtClean="0">
                <a:solidFill>
                  <a:srgbClr val="A80000"/>
                </a:solidFill>
              </a:rPr>
              <a:t>Яловенко</a:t>
            </a:r>
            <a:r>
              <a:rPr lang="ru-RU" b="1" dirty="0" smtClean="0">
                <a:solidFill>
                  <a:srgbClr val="A80000"/>
                </a:solidFill>
              </a:rPr>
              <a:t> Виктория</a:t>
            </a:r>
          </a:p>
          <a:p>
            <a:pPr algn="ctr"/>
            <a:r>
              <a:rPr lang="ru-RU" b="1" dirty="0" smtClean="0">
                <a:solidFill>
                  <a:srgbClr val="A80000"/>
                </a:solidFill>
              </a:rPr>
              <a:t> выпуск  2015 года</a:t>
            </a:r>
          </a:p>
          <a:p>
            <a:pPr algn="ctr"/>
            <a:r>
              <a:rPr lang="ru-RU" b="1" dirty="0" smtClean="0">
                <a:solidFill>
                  <a:srgbClr val="A80000"/>
                </a:solidFill>
              </a:rPr>
              <a:t>ТОО </a:t>
            </a:r>
            <a:r>
              <a:rPr lang="ru-RU" b="1" dirty="0" err="1" smtClean="0">
                <a:solidFill>
                  <a:srgbClr val="A80000"/>
                </a:solidFill>
              </a:rPr>
              <a:t>Макинский</a:t>
            </a:r>
            <a:r>
              <a:rPr lang="ru-RU" b="1" dirty="0" smtClean="0">
                <a:solidFill>
                  <a:srgbClr val="A80000"/>
                </a:solidFill>
              </a:rPr>
              <a:t> элеватор, </a:t>
            </a:r>
          </a:p>
          <a:p>
            <a:pPr algn="ctr"/>
            <a:r>
              <a:rPr lang="ru-RU" b="1" dirty="0" smtClean="0">
                <a:solidFill>
                  <a:srgbClr val="A80000"/>
                </a:solidFill>
              </a:rPr>
              <a:t>Старший инспектор </a:t>
            </a:r>
          </a:p>
          <a:p>
            <a:pPr algn="ctr"/>
            <a:r>
              <a:rPr lang="ru-RU" b="1" dirty="0" smtClean="0">
                <a:solidFill>
                  <a:srgbClr val="A80000"/>
                </a:solidFill>
              </a:rPr>
              <a:t>отдела кадров</a:t>
            </a:r>
            <a:endParaRPr lang="ru-RU" b="1" dirty="0">
              <a:solidFill>
                <a:srgbClr val="A80000"/>
              </a:solidFill>
            </a:endParaRPr>
          </a:p>
        </p:txBody>
      </p:sp>
      <p:sp>
        <p:nvSpPr>
          <p:cNvPr id="26631" name="TextBox 9"/>
          <p:cNvSpPr txBox="1">
            <a:spLocks noChangeArrowheads="1"/>
          </p:cNvSpPr>
          <p:nvPr/>
        </p:nvSpPr>
        <p:spPr bwMode="auto">
          <a:xfrm>
            <a:off x="4714876" y="3000372"/>
            <a:ext cx="3600450" cy="147732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r>
              <a:rPr lang="ru-RU" b="1" dirty="0" smtClean="0">
                <a:solidFill>
                  <a:srgbClr val="800000"/>
                </a:solidFill>
              </a:rPr>
              <a:t>Рогачева Светлана</a:t>
            </a:r>
          </a:p>
          <a:p>
            <a:pPr algn="ctr"/>
            <a:r>
              <a:rPr lang="ru-RU" b="1" dirty="0" smtClean="0">
                <a:solidFill>
                  <a:srgbClr val="800000"/>
                </a:solidFill>
              </a:rPr>
              <a:t>Выпуск 2013 года</a:t>
            </a:r>
          </a:p>
          <a:p>
            <a:pPr algn="ctr"/>
            <a:r>
              <a:rPr lang="ru-RU" b="1" dirty="0" smtClean="0">
                <a:solidFill>
                  <a:srgbClr val="800000"/>
                </a:solidFill>
              </a:rPr>
              <a:t>ТОО </a:t>
            </a:r>
            <a:r>
              <a:rPr lang="ru-RU" b="1" dirty="0" err="1" smtClean="0">
                <a:solidFill>
                  <a:srgbClr val="800000"/>
                </a:solidFill>
              </a:rPr>
              <a:t>Макинский</a:t>
            </a:r>
            <a:r>
              <a:rPr lang="ru-RU" b="1" dirty="0" smtClean="0">
                <a:solidFill>
                  <a:srgbClr val="800000"/>
                </a:solidFill>
              </a:rPr>
              <a:t> </a:t>
            </a:r>
            <a:r>
              <a:rPr lang="ru-RU" b="1" dirty="0" smtClean="0">
                <a:solidFill>
                  <a:srgbClr val="860000"/>
                </a:solidFill>
              </a:rPr>
              <a:t>элеватор</a:t>
            </a:r>
            <a:r>
              <a:rPr lang="ru-RU" b="1" dirty="0" smtClean="0">
                <a:solidFill>
                  <a:srgbClr val="800000"/>
                </a:solidFill>
              </a:rPr>
              <a:t>, бухгалтер </a:t>
            </a:r>
          </a:p>
          <a:p>
            <a:pPr algn="ctr"/>
            <a:r>
              <a:rPr lang="ru-RU" b="1" dirty="0" smtClean="0">
                <a:solidFill>
                  <a:srgbClr val="800000"/>
                </a:solidFill>
              </a:rPr>
              <a:t>оперативного учета</a:t>
            </a:r>
            <a:endParaRPr lang="ru-RU" b="1" dirty="0">
              <a:solidFill>
                <a:srgbClr val="800000"/>
              </a:solidFill>
            </a:endParaRPr>
          </a:p>
        </p:txBody>
      </p:sp>
      <p:pic>
        <p:nvPicPr>
          <p:cNvPr id="8" name="Рисунок 7" descr="https://i.mycdn.me/image?id=852143228070&amp;t=3&amp;plc=WEB&amp;tkn=*Km4miuu2UFaLdw8B2KzqO5epCQ8"/>
          <p:cNvPicPr/>
          <p:nvPr/>
        </p:nvPicPr>
        <p:blipFill>
          <a:blip r:embed="rId3" cstate="print"/>
          <a:srcRect/>
          <a:stretch>
            <a:fillRect/>
          </a:stretch>
        </p:blipFill>
        <p:spPr bwMode="auto">
          <a:xfrm>
            <a:off x="5429256" y="142852"/>
            <a:ext cx="2357454" cy="2786082"/>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ransition advClick="0" advTm="8672">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l="100000" t="100000"/>
          </a:path>
        </a:gradFill>
        <a:effectLst/>
      </p:bgPr>
    </p:bg>
    <p:spTree>
      <p:nvGrpSpPr>
        <p:cNvPr id="1" name=""/>
        <p:cNvGrpSpPr/>
        <p:nvPr/>
      </p:nvGrpSpPr>
      <p:grpSpPr>
        <a:xfrm>
          <a:off x="0" y="0"/>
          <a:ext cx="0" cy="0"/>
          <a:chOff x="0" y="0"/>
          <a:chExt cx="0" cy="0"/>
        </a:xfrm>
      </p:grpSpPr>
      <p:pic>
        <p:nvPicPr>
          <p:cNvPr id="6" name="Рисунок 5" descr="https://i.mycdn.me/image?id=837696127410&amp;t=0&amp;plc=WEB&amp;tkn=*kaD39AirswiqEp_2U1ohJV9eSL8"/>
          <p:cNvPicPr/>
          <p:nvPr/>
        </p:nvPicPr>
        <p:blipFill>
          <a:blip r:embed="rId2" cstate="print"/>
          <a:srcRect/>
          <a:stretch>
            <a:fillRect/>
          </a:stretch>
        </p:blipFill>
        <p:spPr bwMode="auto">
          <a:xfrm>
            <a:off x="4786314" y="3857628"/>
            <a:ext cx="3476636" cy="3405198"/>
          </a:xfrm>
          <a:prstGeom prst="rect">
            <a:avLst/>
          </a:prstGeom>
          <a:noFill/>
          <a:ln w="9525">
            <a:noFill/>
            <a:miter lim="800000"/>
            <a:headEnd/>
            <a:tailEnd/>
          </a:ln>
        </p:spPr>
      </p:pic>
      <p:pic>
        <p:nvPicPr>
          <p:cNvPr id="3" name="Рисунок 2" descr="https://i.mycdn.me/image?id=805056886035&amp;t=3&amp;plc=WEB&amp;tkn=*Ke1yS8TqkT6NVzyFcPAQnaSELO8"/>
          <p:cNvPicPr/>
          <p:nvPr/>
        </p:nvPicPr>
        <p:blipFill>
          <a:blip r:embed="rId3" cstate="print"/>
          <a:srcRect/>
          <a:stretch>
            <a:fillRect/>
          </a:stretch>
        </p:blipFill>
        <p:spPr bwMode="auto">
          <a:xfrm>
            <a:off x="285720" y="214290"/>
            <a:ext cx="3500462" cy="4672779"/>
          </a:xfrm>
          <a:prstGeom prst="rect">
            <a:avLst/>
          </a:prstGeom>
          <a:noFill/>
          <a:ln w="9525">
            <a:noFill/>
            <a:miter lim="800000"/>
            <a:headEnd/>
            <a:tailEnd/>
          </a:ln>
        </p:spPr>
      </p:pic>
      <p:sp>
        <p:nvSpPr>
          <p:cNvPr id="4" name="TextBox 1"/>
          <p:cNvSpPr txBox="1">
            <a:spLocks noChangeArrowheads="1"/>
          </p:cNvSpPr>
          <p:nvPr/>
        </p:nvSpPr>
        <p:spPr bwMode="auto">
          <a:xfrm>
            <a:off x="285720" y="4786322"/>
            <a:ext cx="3571900" cy="193899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400" b="1" dirty="0" err="1" smtClean="0">
                <a:solidFill>
                  <a:schemeClr val="tx2">
                    <a:lumMod val="50000"/>
                  </a:schemeClr>
                </a:solidFill>
                <a:latin typeface="Monotype Corsiva" pitchFamily="66" charset="0"/>
              </a:rPr>
              <a:t>Пинкевич</a:t>
            </a:r>
            <a:r>
              <a:rPr lang="ru-RU" sz="2400" b="1" dirty="0" smtClean="0">
                <a:solidFill>
                  <a:schemeClr val="tx2">
                    <a:lumMod val="50000"/>
                  </a:schemeClr>
                </a:solidFill>
                <a:latin typeface="Monotype Corsiva" pitchFamily="66" charset="0"/>
              </a:rPr>
              <a:t> Татьяна</a:t>
            </a:r>
          </a:p>
          <a:p>
            <a:pPr algn="ctr"/>
            <a:r>
              <a:rPr lang="ru-RU" sz="2400" b="1" dirty="0" smtClean="0">
                <a:solidFill>
                  <a:schemeClr val="tx2">
                    <a:lumMod val="50000"/>
                  </a:schemeClr>
                </a:solidFill>
                <a:latin typeface="Monotype Corsiva" pitchFamily="66" charset="0"/>
              </a:rPr>
              <a:t>Выпуск  1997года,</a:t>
            </a:r>
          </a:p>
          <a:p>
            <a:pPr algn="ctr"/>
            <a:r>
              <a:rPr lang="ru-RU" sz="2400" b="1" dirty="0" smtClean="0">
                <a:solidFill>
                  <a:schemeClr val="tx2">
                    <a:lumMod val="50000"/>
                  </a:schemeClr>
                </a:solidFill>
                <a:latin typeface="Monotype Corsiva" pitchFamily="66" charset="0"/>
              </a:rPr>
              <a:t>ТОО Центральный дом бухгалтера, </a:t>
            </a:r>
            <a:r>
              <a:rPr lang="ru-RU" sz="2400" b="1" dirty="0" err="1" smtClean="0">
                <a:solidFill>
                  <a:schemeClr val="tx2">
                    <a:lumMod val="50000"/>
                  </a:schemeClr>
                </a:solidFill>
                <a:latin typeface="Monotype Corsiva" pitchFamily="66" charset="0"/>
              </a:rPr>
              <a:t>г.Алматы</a:t>
            </a:r>
            <a:endParaRPr lang="ru-RU" sz="2400" b="1" dirty="0" smtClean="0">
              <a:solidFill>
                <a:schemeClr val="tx2">
                  <a:lumMod val="50000"/>
                </a:schemeClr>
              </a:solidFill>
              <a:latin typeface="Monotype Corsiva" pitchFamily="66" charset="0"/>
            </a:endParaRPr>
          </a:p>
          <a:p>
            <a:pPr algn="ctr"/>
            <a:r>
              <a:rPr lang="ru-RU" sz="2400" b="1" dirty="0" smtClean="0">
                <a:solidFill>
                  <a:schemeClr val="tx2">
                    <a:lumMod val="50000"/>
                  </a:schemeClr>
                </a:solidFill>
                <a:latin typeface="Monotype Corsiva" pitchFamily="66" charset="0"/>
              </a:rPr>
              <a:t>преподаватель</a:t>
            </a:r>
            <a:endParaRPr lang="ru-RU" sz="2400" b="1" dirty="0">
              <a:solidFill>
                <a:schemeClr val="tx2">
                  <a:lumMod val="50000"/>
                </a:schemeClr>
              </a:solidFill>
              <a:latin typeface="Monotype Corsiva" pitchFamily="66" charset="0"/>
            </a:endParaRPr>
          </a:p>
        </p:txBody>
      </p:sp>
      <p:sp>
        <p:nvSpPr>
          <p:cNvPr id="5" name="TextBox 7"/>
          <p:cNvSpPr txBox="1">
            <a:spLocks noChangeArrowheads="1"/>
          </p:cNvSpPr>
          <p:nvPr/>
        </p:nvSpPr>
        <p:spPr bwMode="auto">
          <a:xfrm>
            <a:off x="3929058" y="214290"/>
            <a:ext cx="4929188" cy="38164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3200" b="1" dirty="0">
                <a:solidFill>
                  <a:schemeClr val="tx2">
                    <a:lumMod val="50000"/>
                  </a:schemeClr>
                </a:solidFill>
                <a:latin typeface="Times New Roman" pitchFamily="18" charset="0"/>
                <a:cs typeface="Times New Roman" pitchFamily="18" charset="0"/>
              </a:rPr>
              <a:t>Глубокое понимание           профессиональных дисциплин в сочетании с практическими  навыками  обеспечивает  высокую квалификацию </a:t>
            </a:r>
            <a:r>
              <a:rPr lang="ru-RU" sz="3200" b="1" dirty="0" smtClean="0">
                <a:solidFill>
                  <a:schemeClr val="tx2">
                    <a:lumMod val="50000"/>
                  </a:schemeClr>
                </a:solidFill>
                <a:latin typeface="Times New Roman" pitchFamily="18" charset="0"/>
                <a:cs typeface="Times New Roman" pitchFamily="18" charset="0"/>
              </a:rPr>
              <a:t>бухгалтера </a:t>
            </a:r>
            <a:endParaRPr lang="ru-RU" sz="3200" b="1" dirty="0">
              <a:solidFill>
                <a:schemeClr val="tx2">
                  <a:lumMod val="50000"/>
                </a:schemeClr>
              </a:solidFill>
              <a:latin typeface="Times New Roman" pitchFamily="18" charset="0"/>
              <a:cs typeface="Times New Roman" pitchFamily="18" charset="0"/>
            </a:endParaRPr>
          </a:p>
          <a:p>
            <a:endParaRPr lang="ru-RU" dirty="0"/>
          </a:p>
        </p:txBody>
      </p:sp>
    </p:spTree>
  </p:cSld>
  <p:clrMapOvr>
    <a:masterClrMapping/>
  </p:clrMapOvr>
  <p:transition advClick="0" advTm="7000">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rect">
            <a:fillToRect r="100000" b="100000"/>
          </a:path>
          <a:tileRect l="-100000" t="-100000"/>
        </a:gradFill>
        <a:effectLst/>
      </p:bgPr>
    </p:bg>
    <p:spTree>
      <p:nvGrpSpPr>
        <p:cNvPr id="1" name=""/>
        <p:cNvGrpSpPr/>
        <p:nvPr/>
      </p:nvGrpSpPr>
      <p:grpSpPr>
        <a:xfrm>
          <a:off x="0" y="0"/>
          <a:ext cx="0" cy="0"/>
          <a:chOff x="0" y="0"/>
          <a:chExt cx="0" cy="0"/>
        </a:xfrm>
      </p:grpSpPr>
      <p:sp>
        <p:nvSpPr>
          <p:cNvPr id="28674" name="TextBox 4"/>
          <p:cNvSpPr txBox="1">
            <a:spLocks noChangeArrowheads="1"/>
          </p:cNvSpPr>
          <p:nvPr/>
        </p:nvSpPr>
        <p:spPr bwMode="auto">
          <a:xfrm>
            <a:off x="3635375" y="2060575"/>
            <a:ext cx="4968875" cy="2308225"/>
          </a:xfrm>
          <a:prstGeom prst="rect">
            <a:avLst/>
          </a:prstGeom>
          <a:noFill/>
          <a:ln w="9525">
            <a:noFill/>
            <a:miter lim="800000"/>
            <a:headEnd/>
            <a:tailEnd/>
          </a:ln>
        </p:spPr>
        <p:txBody>
          <a:bodyPr>
            <a:spAutoFit/>
          </a:bodyPr>
          <a:lstStyle/>
          <a:p>
            <a:r>
              <a:rPr lang="ru-RU" sz="3600" b="1"/>
              <a:t>                                 </a:t>
            </a:r>
          </a:p>
          <a:p>
            <a:endParaRPr lang="ru-RU" sz="3600" b="1"/>
          </a:p>
          <a:p>
            <a:endParaRPr lang="ru-RU" sz="3600" b="1"/>
          </a:p>
          <a:p>
            <a:r>
              <a:rPr lang="ru-RU" sz="3600" b="1"/>
              <a:t>                                   </a:t>
            </a:r>
            <a:endParaRPr lang="ru-RU" sz="3200" b="1"/>
          </a:p>
        </p:txBody>
      </p:sp>
      <p:sp>
        <p:nvSpPr>
          <p:cNvPr id="28675" name="TextBox 7"/>
          <p:cNvSpPr txBox="1">
            <a:spLocks noChangeArrowheads="1"/>
          </p:cNvSpPr>
          <p:nvPr/>
        </p:nvSpPr>
        <p:spPr bwMode="auto">
          <a:xfrm>
            <a:off x="4071934" y="1357298"/>
            <a:ext cx="4929188" cy="424731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3600" b="1" dirty="0" smtClean="0">
                <a:solidFill>
                  <a:schemeClr val="tx2">
                    <a:lumMod val="50000"/>
                  </a:schemeClr>
                </a:solidFill>
                <a:latin typeface="Times New Roman" pitchFamily="18" charset="0"/>
                <a:cs typeface="Times New Roman" pitchFamily="18" charset="0"/>
              </a:rPr>
              <a:t>Опытный </a:t>
            </a:r>
            <a:r>
              <a:rPr lang="ru-RU" sz="3600" b="1" dirty="0">
                <a:solidFill>
                  <a:schemeClr val="tx2">
                    <a:lumMod val="50000"/>
                  </a:schemeClr>
                </a:solidFill>
                <a:latin typeface="Times New Roman" pitchFamily="18" charset="0"/>
                <a:cs typeface="Times New Roman" pitchFamily="18" charset="0"/>
              </a:rPr>
              <a:t>бухгалтер всегда сможет  успешно работать  в должности </a:t>
            </a:r>
            <a:r>
              <a:rPr lang="ru-RU" sz="3600" b="1" dirty="0">
                <a:solidFill>
                  <a:srgbClr val="009900"/>
                </a:solidFill>
                <a:latin typeface="Times New Roman" pitchFamily="18" charset="0"/>
                <a:cs typeface="Times New Roman" pitchFamily="18" charset="0"/>
              </a:rPr>
              <a:t>экономиста, аналитика,  банкира и финансиста</a:t>
            </a:r>
          </a:p>
          <a:p>
            <a:endParaRPr lang="ru-RU" dirty="0"/>
          </a:p>
        </p:txBody>
      </p:sp>
      <p:sp>
        <p:nvSpPr>
          <p:cNvPr id="28677" name="TextBox 1"/>
          <p:cNvSpPr txBox="1">
            <a:spLocks noChangeArrowheads="1"/>
          </p:cNvSpPr>
          <p:nvPr/>
        </p:nvSpPr>
        <p:spPr bwMode="auto">
          <a:xfrm>
            <a:off x="285720" y="4714884"/>
            <a:ext cx="3571900" cy="193899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400" b="1" dirty="0" smtClean="0">
                <a:solidFill>
                  <a:schemeClr val="tx2">
                    <a:lumMod val="50000"/>
                  </a:schemeClr>
                </a:solidFill>
                <a:latin typeface="Monotype Corsiva" pitchFamily="66" charset="0"/>
              </a:rPr>
              <a:t>Тетеря Екатерина</a:t>
            </a:r>
          </a:p>
          <a:p>
            <a:pPr algn="ctr"/>
            <a:r>
              <a:rPr lang="ru-RU" sz="2400" b="1" dirty="0" smtClean="0">
                <a:solidFill>
                  <a:schemeClr val="tx2">
                    <a:lumMod val="50000"/>
                  </a:schemeClr>
                </a:solidFill>
                <a:latin typeface="Monotype Corsiva" pitchFamily="66" charset="0"/>
              </a:rPr>
              <a:t>Выпуск  2015,</a:t>
            </a:r>
          </a:p>
          <a:p>
            <a:pPr algn="ctr"/>
            <a:r>
              <a:rPr lang="ru-RU" sz="2400" b="1" dirty="0" smtClean="0">
                <a:solidFill>
                  <a:schemeClr val="tx2">
                    <a:lumMod val="50000"/>
                  </a:schemeClr>
                </a:solidFill>
                <a:latin typeface="Monotype Corsiva" pitchFamily="66" charset="0"/>
              </a:rPr>
              <a:t>Отдел образования </a:t>
            </a:r>
            <a:r>
              <a:rPr lang="ru-RU" sz="2400" b="1" dirty="0" err="1" smtClean="0">
                <a:solidFill>
                  <a:schemeClr val="tx2">
                    <a:lumMod val="50000"/>
                  </a:schemeClr>
                </a:solidFill>
                <a:latin typeface="Monotype Corsiva" pitchFamily="66" charset="0"/>
              </a:rPr>
              <a:t>Бурабайского</a:t>
            </a:r>
            <a:r>
              <a:rPr lang="ru-RU" sz="2400" b="1" dirty="0" smtClean="0">
                <a:solidFill>
                  <a:schemeClr val="tx2">
                    <a:lumMod val="50000"/>
                  </a:schemeClr>
                </a:solidFill>
                <a:latin typeface="Monotype Corsiva" pitchFamily="66" charset="0"/>
              </a:rPr>
              <a:t> района, бухгалтер расчетной группы</a:t>
            </a:r>
            <a:endParaRPr lang="ru-RU" sz="2400" b="1" dirty="0">
              <a:solidFill>
                <a:schemeClr val="tx2">
                  <a:lumMod val="50000"/>
                </a:schemeClr>
              </a:solidFill>
              <a:latin typeface="Monotype Corsiva" pitchFamily="66" charset="0"/>
            </a:endParaRPr>
          </a:p>
        </p:txBody>
      </p:sp>
      <p:pic>
        <p:nvPicPr>
          <p:cNvPr id="6" name="Рисунок 5" descr="https://i.mycdn.me/image?id=484186464457&amp;t=3&amp;plc=WEB&amp;tkn=*qWLStbySJDgdfjLfBkMJf-nPY40"/>
          <p:cNvPicPr/>
          <p:nvPr/>
        </p:nvPicPr>
        <p:blipFill>
          <a:blip r:embed="rId2" cstate="print"/>
          <a:srcRect/>
          <a:stretch>
            <a:fillRect/>
          </a:stretch>
        </p:blipFill>
        <p:spPr bwMode="auto">
          <a:xfrm>
            <a:off x="142844" y="142852"/>
            <a:ext cx="3857620" cy="4571957"/>
          </a:xfrm>
          <a:prstGeom prst="rect">
            <a:avLst/>
          </a:prstGeom>
          <a:noFill/>
          <a:ln w="9525">
            <a:noFill/>
            <a:miter lim="800000"/>
            <a:headEnd/>
            <a:tailEnd/>
          </a:ln>
        </p:spPr>
      </p:pic>
    </p:spTree>
  </p:cSld>
  <p:clrMapOvr>
    <a:masterClrMapping/>
  </p:clrMapOvr>
  <p:transition advClick="0" advTm="9156">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l="100000" t="100000"/>
          </a:path>
        </a:gradFill>
        <a:effectLst/>
      </p:bgPr>
    </p:bg>
    <p:spTree>
      <p:nvGrpSpPr>
        <p:cNvPr id="1" name=""/>
        <p:cNvGrpSpPr/>
        <p:nvPr/>
      </p:nvGrpSpPr>
      <p:grpSpPr>
        <a:xfrm>
          <a:off x="0" y="0"/>
          <a:ext cx="0" cy="0"/>
          <a:chOff x="0" y="0"/>
          <a:chExt cx="0" cy="0"/>
        </a:xfrm>
      </p:grpSpPr>
      <p:sp>
        <p:nvSpPr>
          <p:cNvPr id="4" name="Прямоугольник 3"/>
          <p:cNvSpPr/>
          <p:nvPr/>
        </p:nvSpPr>
        <p:spPr>
          <a:xfrm>
            <a:off x="285720" y="3929066"/>
            <a:ext cx="8555038" cy="2678113"/>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ru-RU" sz="2400" b="1" i="1" dirty="0">
                <a:solidFill>
                  <a:schemeClr val="accent1">
                    <a:lumMod val="75000"/>
                  </a:schemeClr>
                </a:solidFill>
              </a:rPr>
              <a:t>Работа бухгалтера вовсе не ограничивается миром активов, пассивов, проводок и балансов. Настоящий профессионал обязан ориентироваться во всем, что имеет отношение к деятельности организации, в которой он трудится, интересоваться экономикой, политикой, отслеживать изменения в законодательстве и постоянно повышать свою </a:t>
            </a:r>
            <a:r>
              <a:rPr lang="ru-RU" sz="2400" b="1" i="1" dirty="0" smtClean="0">
                <a:solidFill>
                  <a:schemeClr val="accent1">
                    <a:lumMod val="75000"/>
                  </a:schemeClr>
                </a:solidFill>
              </a:rPr>
              <a:t>квалификацию</a:t>
            </a:r>
            <a:endParaRPr lang="ru-RU" sz="2400" b="1" dirty="0">
              <a:solidFill>
                <a:schemeClr val="accent1">
                  <a:lumMod val="75000"/>
                </a:schemeClr>
              </a:solidFill>
            </a:endParaRPr>
          </a:p>
        </p:txBody>
      </p:sp>
      <p:pic>
        <p:nvPicPr>
          <p:cNvPr id="27651" name="Picture 2" descr="C:\Users\Владелец\Desktop\123\IMG_4248.JPG"/>
          <p:cNvPicPr>
            <a:picLocks noChangeAspect="1" noChangeArrowheads="1"/>
          </p:cNvPicPr>
          <p:nvPr/>
        </p:nvPicPr>
        <p:blipFill>
          <a:blip r:embed="rId2"/>
          <a:srcRect/>
          <a:stretch>
            <a:fillRect/>
          </a:stretch>
        </p:blipFill>
        <p:spPr bwMode="auto">
          <a:xfrm>
            <a:off x="179388" y="0"/>
            <a:ext cx="5791200" cy="3860800"/>
          </a:xfrm>
          <a:prstGeom prst="rect">
            <a:avLst/>
          </a:prstGeom>
          <a:noFill/>
          <a:ln w="9525">
            <a:noFill/>
            <a:miter lim="800000"/>
            <a:headEnd/>
            <a:tailEnd/>
          </a:ln>
        </p:spPr>
      </p:pic>
      <p:sp>
        <p:nvSpPr>
          <p:cNvPr id="27652" name="TextBox 5"/>
          <p:cNvSpPr txBox="1">
            <a:spLocks noChangeArrowheads="1"/>
          </p:cNvSpPr>
          <p:nvPr/>
        </p:nvSpPr>
        <p:spPr bwMode="auto">
          <a:xfrm>
            <a:off x="6084888" y="1196975"/>
            <a:ext cx="2916237" cy="1938992"/>
          </a:xfrm>
          <a:prstGeom prst="rect">
            <a:avLst/>
          </a:prstGeom>
          <a:noFill/>
          <a:ln w="9525">
            <a:noFill/>
            <a:miter lim="800000"/>
            <a:headEnd/>
            <a:tailEnd/>
          </a:ln>
        </p:spPr>
        <p:txBody>
          <a:bodyPr>
            <a:spAutoFit/>
          </a:bodyPr>
          <a:lstStyle/>
          <a:p>
            <a:pPr algn="ctr"/>
            <a:r>
              <a:rPr lang="ru-RU" sz="2000" b="1" dirty="0">
                <a:solidFill>
                  <a:srgbClr val="800000"/>
                </a:solidFill>
                <a:latin typeface="Times New Roman" pitchFamily="18" charset="0"/>
                <a:cs typeface="Times New Roman" pitchFamily="18" charset="0"/>
              </a:rPr>
              <a:t>Байер Валентина Кирилловна, выпускница</a:t>
            </a:r>
            <a:r>
              <a:rPr lang="en-US" sz="2000" b="1" dirty="0">
                <a:solidFill>
                  <a:srgbClr val="800000"/>
                </a:solidFill>
                <a:latin typeface="Times New Roman" pitchFamily="18" charset="0"/>
                <a:cs typeface="Times New Roman" pitchFamily="18" charset="0"/>
              </a:rPr>
              <a:t> 1994 </a:t>
            </a:r>
            <a:r>
              <a:rPr lang="ru-RU" sz="2000" b="1" dirty="0">
                <a:solidFill>
                  <a:srgbClr val="800000"/>
                </a:solidFill>
                <a:latin typeface="Times New Roman" pitchFamily="18" charset="0"/>
                <a:cs typeface="Times New Roman" pitchFamily="18" charset="0"/>
              </a:rPr>
              <a:t>года, </a:t>
            </a:r>
          </a:p>
          <a:p>
            <a:pPr algn="ctr"/>
            <a:r>
              <a:rPr lang="ru-RU" sz="2000" b="1" dirty="0">
                <a:solidFill>
                  <a:srgbClr val="800000"/>
                </a:solidFill>
                <a:latin typeface="Times New Roman" pitchFamily="18" charset="0"/>
                <a:cs typeface="Times New Roman" pitchFamily="18" charset="0"/>
              </a:rPr>
              <a:t>главный бухгалтер </a:t>
            </a:r>
            <a:r>
              <a:rPr lang="ru-RU" sz="2000" b="1" dirty="0" smtClean="0">
                <a:solidFill>
                  <a:srgbClr val="800000"/>
                </a:solidFill>
                <a:latin typeface="Times New Roman" pitchFamily="18" charset="0"/>
                <a:cs typeface="Times New Roman" pitchFamily="18" charset="0"/>
              </a:rPr>
              <a:t>Высшего колледжа, город Щучинск</a:t>
            </a:r>
            <a:endParaRPr lang="ru-RU" sz="2000" b="1" dirty="0">
              <a:solidFill>
                <a:srgbClr val="800000"/>
              </a:solidFill>
              <a:latin typeface="Times New Roman" pitchFamily="18" charset="0"/>
              <a:cs typeface="Times New Roman" pitchFamily="18" charset="0"/>
            </a:endParaRPr>
          </a:p>
        </p:txBody>
      </p:sp>
    </p:spTree>
  </p:cSld>
  <p:clrMapOvr>
    <a:masterClrMapping/>
  </p:clrMapOvr>
  <p:transition advClick="0" advTm="16125">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l="100000" t="100000"/>
          </a:path>
        </a:gradFill>
        <a:effectLst/>
      </p:bgPr>
    </p:bg>
    <p:spTree>
      <p:nvGrpSpPr>
        <p:cNvPr id="1" name=""/>
        <p:cNvGrpSpPr/>
        <p:nvPr/>
      </p:nvGrpSpPr>
      <p:grpSpPr>
        <a:xfrm>
          <a:off x="0" y="0"/>
          <a:ext cx="0" cy="0"/>
          <a:chOff x="0" y="0"/>
          <a:chExt cx="0" cy="0"/>
        </a:xfrm>
      </p:grpSpPr>
      <p:pic>
        <p:nvPicPr>
          <p:cNvPr id="4098" name="Picture 2" descr="C:\Users\Владелец\Desktop\123\IMG_4294.JPG"/>
          <p:cNvPicPr>
            <a:picLocks noChangeAspect="1" noChangeArrowheads="1"/>
          </p:cNvPicPr>
          <p:nvPr/>
        </p:nvPicPr>
        <p:blipFill>
          <a:blip r:embed="rId2" cstate="print"/>
          <a:srcRect/>
          <a:stretch>
            <a:fillRect/>
          </a:stretch>
        </p:blipFill>
        <p:spPr bwMode="auto">
          <a:xfrm>
            <a:off x="467544" y="1196752"/>
            <a:ext cx="8136904" cy="5424603"/>
          </a:xfrm>
          <a:prstGeom prst="rect">
            <a:avLst/>
          </a:prstGeom>
          <a:ln>
            <a:noFill/>
          </a:ln>
          <a:effectLst>
            <a:softEdge rad="112500"/>
          </a:effectLst>
        </p:spPr>
      </p:pic>
      <p:sp>
        <p:nvSpPr>
          <p:cNvPr id="4" name="TextBox 3"/>
          <p:cNvSpPr txBox="1"/>
          <p:nvPr/>
        </p:nvSpPr>
        <p:spPr>
          <a:xfrm>
            <a:off x="755650" y="217488"/>
            <a:ext cx="8064500" cy="830997"/>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algn="ctr">
              <a:defRPr/>
            </a:pPr>
            <a:r>
              <a:rPr lang="ru-RU" sz="2400" b="1" i="1" dirty="0">
                <a:latin typeface="Times New Roman" panose="02020603050405020304" pitchFamily="18" charset="0"/>
                <a:cs typeface="Times New Roman" panose="02020603050405020304" pitchFamily="18" charset="0"/>
              </a:rPr>
              <a:t>Все работники бухгалтерии </a:t>
            </a:r>
            <a:r>
              <a:rPr lang="ru-RU" sz="2400" b="1" i="1" dirty="0" smtClean="0">
                <a:latin typeface="Times New Roman" panose="02020603050405020304" pitchFamily="18" charset="0"/>
                <a:cs typeface="Times New Roman" panose="02020603050405020304" pitchFamily="18" charset="0"/>
              </a:rPr>
              <a:t>Высшего колледжа </a:t>
            </a:r>
            <a:r>
              <a:rPr lang="ru-RU" sz="2400" b="1" i="1" dirty="0">
                <a:latin typeface="Times New Roman" panose="02020603050405020304" pitchFamily="18" charset="0"/>
                <a:cs typeface="Times New Roman" panose="02020603050405020304" pitchFamily="18" charset="0"/>
              </a:rPr>
              <a:t>являются выпускницами  нашего учебного заведения</a:t>
            </a:r>
          </a:p>
        </p:txBody>
      </p:sp>
    </p:spTree>
  </p:cSld>
  <p:clrMapOvr>
    <a:masterClrMapping/>
  </p:clrMapOvr>
  <p:transition advClick="0" advTm="12562">
    <p:strips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428728" y="928670"/>
            <a:ext cx="6284221" cy="923330"/>
          </a:xfrm>
          <a:prstGeom prst="rect">
            <a:avLst/>
          </a:prstGeom>
        </p:spPr>
        <p:style>
          <a:lnRef idx="1">
            <a:schemeClr val="accent5"/>
          </a:lnRef>
          <a:fillRef idx="2">
            <a:schemeClr val="accent5"/>
          </a:fillRef>
          <a:effectRef idx="1">
            <a:schemeClr val="accent5"/>
          </a:effectRef>
          <a:fontRef idx="minor">
            <a:schemeClr val="dk1"/>
          </a:fontRef>
        </p:style>
        <p:txBody>
          <a:bodyPr wrap="none" lIns="91440" tIns="45720" rIns="91440" bIns="45720">
            <a:spAutoFit/>
          </a:bodyPr>
          <a:lstStyle/>
          <a:p>
            <a:pPr algn="ctr"/>
            <a:r>
              <a:rPr lang="ru-RU"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Студенческие будни</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1026" name="Picture 2" descr="C:\Documents and Settings\Сисадмин\Рабочий стол\анимации для презентаций\анимашки\61444841.gif"/>
          <p:cNvPicPr>
            <a:picLocks noChangeAspect="1" noChangeArrowheads="1" noCrop="1"/>
          </p:cNvPicPr>
          <p:nvPr/>
        </p:nvPicPr>
        <p:blipFill>
          <a:blip r:embed="rId2"/>
          <a:srcRect/>
          <a:stretch>
            <a:fillRect/>
          </a:stretch>
        </p:blipFill>
        <p:spPr bwMode="auto">
          <a:xfrm>
            <a:off x="6000760" y="4143380"/>
            <a:ext cx="2563928" cy="1928826"/>
          </a:xfrm>
          <a:prstGeom prst="rect">
            <a:avLst/>
          </a:prstGeom>
          <a:noFill/>
        </p:spPr>
      </p:pic>
      <p:pic>
        <p:nvPicPr>
          <p:cNvPr id="1028" name="Picture 4" descr="C:\Documents and Settings\Сисадмин\Рабочий стол\анимации для презентаций\анимашки\71964931_mka-150x150.jpg"/>
          <p:cNvPicPr>
            <a:picLocks noChangeAspect="1" noChangeArrowheads="1"/>
          </p:cNvPicPr>
          <p:nvPr/>
        </p:nvPicPr>
        <p:blipFill>
          <a:blip r:embed="rId3"/>
          <a:srcRect/>
          <a:stretch>
            <a:fillRect/>
          </a:stretch>
        </p:blipFill>
        <p:spPr bwMode="auto">
          <a:xfrm>
            <a:off x="3357554" y="2214554"/>
            <a:ext cx="2571768" cy="2571768"/>
          </a:xfrm>
          <a:prstGeom prst="rect">
            <a:avLst/>
          </a:prstGeom>
          <a:noFill/>
        </p:spPr>
      </p:pic>
      <p:pic>
        <p:nvPicPr>
          <p:cNvPr id="1029" name="Picture 5" descr="C:\Documents and Settings\Сисадмин\Рабочий стол\анимации для презентаций\анимашки\s1930772.jpg"/>
          <p:cNvPicPr>
            <a:picLocks noChangeAspect="1" noChangeArrowheads="1"/>
          </p:cNvPicPr>
          <p:nvPr/>
        </p:nvPicPr>
        <p:blipFill>
          <a:blip r:embed="rId4"/>
          <a:srcRect/>
          <a:stretch>
            <a:fillRect/>
          </a:stretch>
        </p:blipFill>
        <p:spPr bwMode="auto">
          <a:xfrm>
            <a:off x="419094" y="3966200"/>
            <a:ext cx="2795584" cy="2106006"/>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rect">
            <a:fillToRect r="100000" b="100000"/>
          </a:path>
        </a:gradFill>
        <a:effectLst/>
      </p:bgPr>
    </p:bg>
    <p:spTree>
      <p:nvGrpSpPr>
        <p:cNvPr id="1" name=""/>
        <p:cNvGrpSpPr/>
        <p:nvPr/>
      </p:nvGrpSpPr>
      <p:grpSpPr>
        <a:xfrm>
          <a:off x="0" y="0"/>
          <a:ext cx="0" cy="0"/>
          <a:chOff x="0" y="0"/>
          <a:chExt cx="0" cy="0"/>
        </a:xfrm>
      </p:grpSpPr>
      <p:pic>
        <p:nvPicPr>
          <p:cNvPr id="33794" name="Рисунок 3" descr="DSC09895"/>
          <p:cNvPicPr>
            <a:picLocks noChangeAspect="1" noChangeArrowheads="1"/>
          </p:cNvPicPr>
          <p:nvPr/>
        </p:nvPicPr>
        <p:blipFill>
          <a:blip r:embed="rId2">
            <a:lum bright="6000"/>
          </a:blip>
          <a:srcRect/>
          <a:stretch>
            <a:fillRect/>
          </a:stretch>
        </p:blipFill>
        <p:spPr bwMode="auto">
          <a:xfrm>
            <a:off x="4572000" y="3644900"/>
            <a:ext cx="4572000" cy="2952750"/>
          </a:xfrm>
          <a:prstGeom prst="rect">
            <a:avLst/>
          </a:prstGeom>
          <a:noFill/>
          <a:ln w="9525">
            <a:noFill/>
            <a:miter lim="800000"/>
            <a:headEnd/>
            <a:tailEnd/>
          </a:ln>
        </p:spPr>
      </p:pic>
      <p:pic>
        <p:nvPicPr>
          <p:cNvPr id="33795" name="Рисунок 4" descr="Изображение 042"/>
          <p:cNvPicPr>
            <a:picLocks noChangeAspect="1" noChangeArrowheads="1"/>
          </p:cNvPicPr>
          <p:nvPr/>
        </p:nvPicPr>
        <p:blipFill>
          <a:blip r:embed="rId3">
            <a:lum bright="12000" contrast="6000"/>
          </a:blip>
          <a:srcRect/>
          <a:stretch>
            <a:fillRect/>
          </a:stretch>
        </p:blipFill>
        <p:spPr bwMode="auto">
          <a:xfrm>
            <a:off x="4500563" y="188913"/>
            <a:ext cx="4405312" cy="2879725"/>
          </a:xfrm>
          <a:prstGeom prst="rect">
            <a:avLst/>
          </a:prstGeom>
          <a:noFill/>
          <a:ln w="9525">
            <a:noFill/>
            <a:miter lim="800000"/>
            <a:headEnd/>
            <a:tailEnd/>
          </a:ln>
        </p:spPr>
      </p:pic>
      <p:pic>
        <p:nvPicPr>
          <p:cNvPr id="33796" name="Рисунок 5" descr="DSC09426"/>
          <p:cNvPicPr>
            <a:picLocks noChangeAspect="1" noChangeArrowheads="1"/>
          </p:cNvPicPr>
          <p:nvPr/>
        </p:nvPicPr>
        <p:blipFill>
          <a:blip r:embed="rId4"/>
          <a:srcRect/>
          <a:stretch>
            <a:fillRect/>
          </a:stretch>
        </p:blipFill>
        <p:spPr bwMode="auto">
          <a:xfrm>
            <a:off x="179388" y="188913"/>
            <a:ext cx="4248150" cy="2879725"/>
          </a:xfrm>
          <a:prstGeom prst="rect">
            <a:avLst/>
          </a:prstGeom>
          <a:noFill/>
          <a:ln w="9525">
            <a:noFill/>
            <a:miter lim="800000"/>
            <a:headEnd/>
            <a:tailEnd/>
          </a:ln>
        </p:spPr>
      </p:pic>
      <p:pic>
        <p:nvPicPr>
          <p:cNvPr id="7" name="Рисунок 6" descr="G:\фото конкурс\Изображение 004.jpg"/>
          <p:cNvPicPr/>
          <p:nvPr/>
        </p:nvPicPr>
        <p:blipFill>
          <a:blip r:embed="rId5" cstate="print">
            <a:lum bright="10000" contrast="10000"/>
          </a:blip>
          <a:srcRect/>
          <a:stretch>
            <a:fillRect/>
          </a:stretch>
        </p:blipFill>
        <p:spPr bwMode="auto">
          <a:xfrm>
            <a:off x="0" y="3429000"/>
            <a:ext cx="4320480" cy="3429000"/>
          </a:xfrm>
          <a:prstGeom prst="ellipse">
            <a:avLst/>
          </a:prstGeom>
          <a:ln>
            <a:noFill/>
          </a:ln>
          <a:effectLst>
            <a:softEdge rad="112500"/>
          </a:effectLst>
        </p:spPr>
      </p:pic>
      <p:sp>
        <p:nvSpPr>
          <p:cNvPr id="33798" name="TextBox 7"/>
          <p:cNvSpPr txBox="1">
            <a:spLocks noChangeArrowheads="1"/>
          </p:cNvSpPr>
          <p:nvPr/>
        </p:nvSpPr>
        <p:spPr bwMode="auto">
          <a:xfrm>
            <a:off x="0" y="3000372"/>
            <a:ext cx="9144000" cy="83099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400" b="1" dirty="0"/>
              <a:t>Наши выпускники  (2011, 2012  и 2013 годы) во время учёбы в </a:t>
            </a:r>
            <a:r>
              <a:rPr lang="ru-RU" sz="2400" b="1" dirty="0" smtClean="0"/>
              <a:t>Высшем колледже</a:t>
            </a:r>
            <a:endParaRPr lang="ru-RU" sz="2400" b="1" dirty="0"/>
          </a:p>
        </p:txBody>
      </p:sp>
    </p:spTree>
  </p:cSld>
  <p:clrMapOvr>
    <a:masterClrMapping/>
  </p:clrMapOvr>
  <p:transition advClick="0" advTm="2922">
    <p:strips dir="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rect">
            <a:fillToRect r="100000" b="100000"/>
          </a:path>
        </a:gradFill>
        <a:effectLst/>
      </p:bgPr>
    </p:bg>
    <p:spTree>
      <p:nvGrpSpPr>
        <p:cNvPr id="1" name=""/>
        <p:cNvGrpSpPr/>
        <p:nvPr/>
      </p:nvGrpSpPr>
      <p:grpSpPr>
        <a:xfrm>
          <a:off x="0" y="0"/>
          <a:ext cx="0" cy="0"/>
          <a:chOff x="0" y="0"/>
          <a:chExt cx="0" cy="0"/>
        </a:xfrm>
      </p:grpSpPr>
      <p:pic>
        <p:nvPicPr>
          <p:cNvPr id="4" name="Picture 2" descr="C:\Users\Пользователь\Desktop\2014-15\МО БЭД 2014-15\фото бух и фин\фото областной конкурс 2012\DSCF1674.JPG"/>
          <p:cNvPicPr>
            <a:picLocks noChangeAspect="1" noChangeArrowheads="1"/>
          </p:cNvPicPr>
          <p:nvPr/>
        </p:nvPicPr>
        <p:blipFill>
          <a:blip r:embed="rId2" cstate="print"/>
          <a:srcRect/>
          <a:stretch>
            <a:fillRect/>
          </a:stretch>
        </p:blipFill>
        <p:spPr bwMode="auto">
          <a:xfrm>
            <a:off x="214282" y="0"/>
            <a:ext cx="8640960" cy="4464495"/>
          </a:xfrm>
          <a:prstGeom prst="rect">
            <a:avLst/>
          </a:prstGeom>
          <a:noFill/>
        </p:spPr>
      </p:pic>
      <p:sp>
        <p:nvSpPr>
          <p:cNvPr id="5" name="TextBox 4"/>
          <p:cNvSpPr txBox="1"/>
          <p:nvPr/>
        </p:nvSpPr>
        <p:spPr>
          <a:xfrm>
            <a:off x="214282" y="4357694"/>
            <a:ext cx="8643998" cy="224676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000" b="1" dirty="0" smtClean="0">
                <a:latin typeface="Times New Roman" pitchFamily="18" charset="0"/>
                <a:cs typeface="Times New Roman" pitchFamily="18" charset="0"/>
              </a:rPr>
              <a:t>Участники  областного конкурса </a:t>
            </a:r>
          </a:p>
          <a:p>
            <a:pPr algn="ctr"/>
            <a:r>
              <a:rPr lang="ru-RU" sz="2000" b="1" dirty="0" smtClean="0">
                <a:latin typeface="Times New Roman" pitchFamily="18" charset="0"/>
                <a:cs typeface="Times New Roman" pitchFamily="18" charset="0"/>
              </a:rPr>
              <a:t> научно-исследовательских проектов </a:t>
            </a:r>
          </a:p>
          <a:p>
            <a:pPr algn="ctr"/>
            <a:r>
              <a:rPr lang="ru-RU" sz="2000" dirty="0" smtClean="0"/>
              <a:t>«Инновационное образование – путь к  успешному и стабильному развитию»  среди студентов технического и профессионального образования   в</a:t>
            </a:r>
            <a:r>
              <a:rPr lang="ru-RU" sz="2000" b="1" dirty="0" smtClean="0"/>
              <a:t>  </a:t>
            </a:r>
            <a:r>
              <a:rPr lang="ru-RU" sz="2000" dirty="0" smtClean="0"/>
              <a:t>городе  Кокшетау   в Государственном  университете   имени  Ш. </a:t>
            </a:r>
            <a:r>
              <a:rPr lang="ru-RU" sz="2000" dirty="0" err="1" smtClean="0"/>
              <a:t>Уалиханова</a:t>
            </a:r>
            <a:r>
              <a:rPr lang="ru-RU" sz="2000" dirty="0" smtClean="0"/>
              <a:t>.  </a:t>
            </a:r>
          </a:p>
          <a:p>
            <a:pPr algn="ctr"/>
            <a:r>
              <a:rPr lang="ru-RU" sz="2000" dirty="0" smtClean="0"/>
              <a:t>По результатам работы  секции     «Экономики и финансов» </a:t>
            </a:r>
          </a:p>
          <a:p>
            <a:pPr algn="ctr"/>
            <a:r>
              <a:rPr lang="ru-RU" sz="2000" b="1" dirty="0" err="1" smtClean="0"/>
              <a:t>Рожковская</a:t>
            </a:r>
            <a:r>
              <a:rPr lang="ru-RU" sz="2000" b="1" dirty="0" smtClean="0"/>
              <a:t> Яна</a:t>
            </a:r>
            <a:r>
              <a:rPr lang="ru-RU" sz="2000" dirty="0" smtClean="0"/>
              <a:t> была  награждена дипломом 2 степени </a:t>
            </a:r>
            <a:r>
              <a:rPr lang="ru-RU" sz="2000" b="1" dirty="0" smtClean="0">
                <a:latin typeface="Times New Roman" pitchFamily="18" charset="0"/>
                <a:cs typeface="Times New Roman" pitchFamily="18" charset="0"/>
              </a:rPr>
              <a:t> (2012 год)</a:t>
            </a:r>
            <a:endParaRPr lang="ru-RU" sz="2000" dirty="0"/>
          </a:p>
        </p:txBody>
      </p:sp>
    </p:spTree>
  </p:cSld>
  <p:clrMapOvr>
    <a:masterClrMapping/>
  </p:clrMapOvr>
  <p:transition>
    <p:circl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r="100000" b="100000"/>
          </a:path>
        </a:gradFill>
        <a:effectLst/>
      </p:bgPr>
    </p:bg>
    <p:spTree>
      <p:nvGrpSpPr>
        <p:cNvPr id="1" name=""/>
        <p:cNvGrpSpPr/>
        <p:nvPr/>
      </p:nvGrpSpPr>
      <p:grpSpPr>
        <a:xfrm>
          <a:off x="0" y="0"/>
          <a:ext cx="0" cy="0"/>
          <a:chOff x="0" y="0"/>
          <a:chExt cx="0" cy="0"/>
        </a:xfrm>
      </p:grpSpPr>
      <p:pic>
        <p:nvPicPr>
          <p:cNvPr id="34818" name="Picture 7"/>
          <p:cNvPicPr>
            <a:picLocks noChangeAspect="1" noChangeArrowheads="1"/>
          </p:cNvPicPr>
          <p:nvPr/>
        </p:nvPicPr>
        <p:blipFill>
          <a:blip r:embed="rId2">
            <a:lum bright="30000" contrast="40000"/>
          </a:blip>
          <a:srcRect/>
          <a:stretch>
            <a:fillRect/>
          </a:stretch>
        </p:blipFill>
        <p:spPr bwMode="auto">
          <a:xfrm>
            <a:off x="0" y="3716338"/>
            <a:ext cx="4597400" cy="3141662"/>
          </a:xfrm>
          <a:prstGeom prst="rect">
            <a:avLst/>
          </a:prstGeom>
          <a:noFill/>
          <a:ln w="9525">
            <a:noFill/>
            <a:miter lim="800000"/>
            <a:headEnd/>
            <a:tailEnd/>
          </a:ln>
        </p:spPr>
      </p:pic>
      <p:pic>
        <p:nvPicPr>
          <p:cNvPr id="34819" name="Picture 8"/>
          <p:cNvPicPr>
            <a:picLocks noChangeAspect="1" noChangeArrowheads="1"/>
          </p:cNvPicPr>
          <p:nvPr/>
        </p:nvPicPr>
        <p:blipFill>
          <a:blip r:embed="rId3">
            <a:lum bright="30000" contrast="41000"/>
          </a:blip>
          <a:srcRect/>
          <a:stretch>
            <a:fillRect/>
          </a:stretch>
        </p:blipFill>
        <p:spPr bwMode="auto">
          <a:xfrm>
            <a:off x="4527550" y="146048"/>
            <a:ext cx="4613275" cy="3068638"/>
          </a:xfrm>
          <a:prstGeom prst="rect">
            <a:avLst/>
          </a:prstGeom>
          <a:noFill/>
          <a:ln w="9525">
            <a:noFill/>
            <a:miter lim="800000"/>
            <a:headEnd/>
            <a:tailEnd/>
          </a:ln>
        </p:spPr>
      </p:pic>
      <p:pic>
        <p:nvPicPr>
          <p:cNvPr id="1034" name="Picture 10"/>
          <p:cNvPicPr>
            <a:picLocks noChangeAspect="1" noChangeArrowheads="1"/>
          </p:cNvPicPr>
          <p:nvPr/>
        </p:nvPicPr>
        <p:blipFill>
          <a:blip r:embed="rId4" cstate="print">
            <a:extLst>
              <a:ext uri="{28A0092B-C50C-407E-A947-70E740481C1C}"/>
            </a:extLst>
          </a:blip>
          <a:srcRect/>
          <a:stretch>
            <a:fillRect/>
          </a:stretch>
        </p:blipFill>
        <p:spPr bwMode="auto">
          <a:xfrm>
            <a:off x="4509343" y="3645024"/>
            <a:ext cx="4612345" cy="3238025"/>
          </a:xfrm>
          <a:prstGeom prst="rect">
            <a:avLst/>
          </a:prstGeom>
          <a:noFill/>
          <a:ln>
            <a:noFill/>
          </a:ln>
          <a:effectLst>
            <a:reflection stA="49000" endPos="65000" dist="50800" dir="5400000" sy="-100000" algn="bl" rotWithShape="0"/>
          </a:effectLst>
          <a:extLst>
            <a:ext uri="{909E8E84-426E-40DD-AFC4-6F175D3DCCD1}"/>
            <a:ext uri="{91240B29-F687-4F45-9708-019B960494DF}"/>
          </a:extLst>
        </p:spPr>
      </p:pic>
      <p:pic>
        <p:nvPicPr>
          <p:cNvPr id="34821" name="Picture 2" descr="E:\фото бухг\фото У-21Д 2013-14 уч год\DSCF3058.JPG"/>
          <p:cNvPicPr>
            <a:picLocks noChangeAspect="1" noChangeArrowheads="1"/>
          </p:cNvPicPr>
          <p:nvPr/>
        </p:nvPicPr>
        <p:blipFill>
          <a:blip r:embed="rId5">
            <a:lum bright="10000"/>
          </a:blip>
          <a:srcRect/>
          <a:stretch>
            <a:fillRect/>
          </a:stretch>
        </p:blipFill>
        <p:spPr bwMode="auto">
          <a:xfrm>
            <a:off x="0" y="0"/>
            <a:ext cx="4500563" cy="3068638"/>
          </a:xfrm>
          <a:prstGeom prst="rect">
            <a:avLst/>
          </a:prstGeom>
          <a:noFill/>
          <a:ln w="9525">
            <a:noFill/>
            <a:miter lim="800000"/>
            <a:headEnd/>
            <a:tailEnd/>
          </a:ln>
        </p:spPr>
      </p:pic>
      <p:sp>
        <p:nvSpPr>
          <p:cNvPr id="34822" name="TextBox 7"/>
          <p:cNvSpPr txBox="1">
            <a:spLocks noChangeArrowheads="1"/>
          </p:cNvSpPr>
          <p:nvPr/>
        </p:nvSpPr>
        <p:spPr bwMode="auto">
          <a:xfrm>
            <a:off x="428596" y="3143248"/>
            <a:ext cx="8207375" cy="46196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r>
              <a:rPr lang="ru-RU" sz="2400" b="1" dirty="0"/>
              <a:t>Студенты групп У-21Д и Ф-31Д (2013-2014 учебный год)</a:t>
            </a:r>
          </a:p>
        </p:txBody>
      </p:sp>
    </p:spTree>
  </p:cSld>
  <p:clrMapOvr>
    <a:masterClrMapping/>
  </p:clrMapOvr>
  <p:transition advClick="0" advTm="2079">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rect">
            <a:fillToRect r="100000" b="100000"/>
          </a:path>
        </a:gradFill>
        <a:effectLst/>
      </p:bgPr>
    </p:bg>
    <p:spTree>
      <p:nvGrpSpPr>
        <p:cNvPr id="1" name=""/>
        <p:cNvGrpSpPr/>
        <p:nvPr/>
      </p:nvGrpSpPr>
      <p:grpSpPr>
        <a:xfrm>
          <a:off x="0" y="0"/>
          <a:ext cx="0" cy="0"/>
          <a:chOff x="0" y="0"/>
          <a:chExt cx="0" cy="0"/>
        </a:xfrm>
      </p:grpSpPr>
      <p:pic>
        <p:nvPicPr>
          <p:cNvPr id="2" name="Рисунок 1" descr="C:\Users\Пользователь\Desktop\МО БЭД 2014-15\фото бух и фин\Фото 2013-2014У-31д\DSC_1022.JPG"/>
          <p:cNvPicPr/>
          <p:nvPr/>
        </p:nvPicPr>
        <p:blipFill>
          <a:blip r:embed="rId2" cstate="print"/>
          <a:srcRect/>
          <a:stretch>
            <a:fillRect/>
          </a:stretch>
        </p:blipFill>
        <p:spPr bwMode="auto">
          <a:xfrm>
            <a:off x="500034" y="357166"/>
            <a:ext cx="8063755" cy="4412704"/>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3" name="TextBox 2"/>
          <p:cNvSpPr txBox="1"/>
          <p:nvPr/>
        </p:nvSpPr>
        <p:spPr>
          <a:xfrm>
            <a:off x="500034" y="4786322"/>
            <a:ext cx="8072494" cy="181588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800" b="1" dirty="0" smtClean="0">
                <a:solidFill>
                  <a:srgbClr val="860000"/>
                </a:solidFill>
                <a:latin typeface="Times New Roman" pitchFamily="18" charset="0"/>
                <a:cs typeface="Times New Roman" pitchFamily="18" charset="0"/>
              </a:rPr>
              <a:t>Студенты группы У-31Д (2014 год) на занятии учебной практики, по результатам которой присваивается рабочая профессия «Оператор ПК со знанием программы 1С:Бухгалтерия»  </a:t>
            </a:r>
            <a:endParaRPr lang="ru-RU" sz="2800" b="1" dirty="0">
              <a:solidFill>
                <a:srgbClr val="860000"/>
              </a:solidFill>
              <a:latin typeface="Times New Roman" pitchFamily="18" charset="0"/>
              <a:cs typeface="Times New Roman" pitchFamily="18" charset="0"/>
            </a:endParaRPr>
          </a:p>
        </p:txBody>
      </p:sp>
    </p:spTree>
  </p:cSld>
  <p:clrMapOvr>
    <a:masterClrMapping/>
  </p:clrMapOvr>
  <p:transition>
    <p:strips/>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rect">
            <a:fillToRect r="100000" b="100000"/>
          </a:path>
        </a:gradFill>
        <a:effectLst/>
      </p:bgPr>
    </p:bg>
    <p:spTree>
      <p:nvGrpSpPr>
        <p:cNvPr id="1" name=""/>
        <p:cNvGrpSpPr/>
        <p:nvPr/>
      </p:nvGrpSpPr>
      <p:grpSpPr>
        <a:xfrm>
          <a:off x="0" y="0"/>
          <a:ext cx="0" cy="0"/>
          <a:chOff x="0" y="0"/>
          <a:chExt cx="0" cy="0"/>
        </a:xfrm>
      </p:grpSpPr>
      <p:pic>
        <p:nvPicPr>
          <p:cNvPr id="2" name="Рисунок 1" descr="CAM00539_1"/>
          <p:cNvPicPr/>
          <p:nvPr/>
        </p:nvPicPr>
        <p:blipFill>
          <a:blip r:embed="rId2" cstate="print"/>
          <a:srcRect/>
          <a:stretch>
            <a:fillRect/>
          </a:stretch>
        </p:blipFill>
        <p:spPr bwMode="auto">
          <a:xfrm>
            <a:off x="2500298" y="285728"/>
            <a:ext cx="3929090" cy="3929090"/>
          </a:xfrm>
          <a:prstGeom prst="rect">
            <a:avLst/>
          </a:prstGeom>
          <a:ln>
            <a:headEnd/>
            <a:tailEnd/>
          </a:ln>
        </p:spPr>
        <p:style>
          <a:lnRef idx="2">
            <a:schemeClr val="accent2"/>
          </a:lnRef>
          <a:fillRef idx="1">
            <a:schemeClr val="lt1"/>
          </a:fillRef>
          <a:effectRef idx="0">
            <a:schemeClr val="accent2"/>
          </a:effectRef>
          <a:fontRef idx="minor">
            <a:schemeClr val="dk1"/>
          </a:fontRef>
        </p:style>
      </p:pic>
      <p:sp>
        <p:nvSpPr>
          <p:cNvPr id="3" name="TextBox 2"/>
          <p:cNvSpPr txBox="1"/>
          <p:nvPr/>
        </p:nvSpPr>
        <p:spPr>
          <a:xfrm>
            <a:off x="928662" y="4357694"/>
            <a:ext cx="7500990" cy="230832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400" b="1" dirty="0" smtClean="0">
                <a:solidFill>
                  <a:srgbClr val="860000"/>
                </a:solidFill>
                <a:latin typeface="Times New Roman" pitchFamily="18" charset="0"/>
                <a:cs typeface="Times New Roman" pitchFamily="18" charset="0"/>
              </a:rPr>
              <a:t>Команда  «</a:t>
            </a:r>
            <a:r>
              <a:rPr lang="ru-RU" sz="2400" b="1" dirty="0" err="1" smtClean="0">
                <a:solidFill>
                  <a:srgbClr val="860000"/>
                </a:solidFill>
                <a:latin typeface="Times New Roman" pitchFamily="18" charset="0"/>
                <a:cs typeface="Times New Roman" pitchFamily="18" charset="0"/>
              </a:rPr>
              <a:t>Экономикс</a:t>
            </a:r>
            <a:r>
              <a:rPr lang="ru-RU" sz="2400" b="1" dirty="0" smtClean="0">
                <a:solidFill>
                  <a:srgbClr val="860000"/>
                </a:solidFill>
                <a:latin typeface="Times New Roman" pitchFamily="18" charset="0"/>
                <a:cs typeface="Times New Roman" pitchFamily="18" charset="0"/>
              </a:rPr>
              <a:t>»   в составе </a:t>
            </a:r>
          </a:p>
          <a:p>
            <a:pPr algn="ctr"/>
            <a:r>
              <a:rPr lang="ru-RU" sz="2400" b="1" dirty="0" err="1" smtClean="0">
                <a:solidFill>
                  <a:srgbClr val="860000"/>
                </a:solidFill>
                <a:latin typeface="Times New Roman" pitchFamily="18" charset="0"/>
                <a:cs typeface="Times New Roman" pitchFamily="18" charset="0"/>
              </a:rPr>
              <a:t>Мукановой</a:t>
            </a:r>
            <a:r>
              <a:rPr lang="ru-RU" sz="2400" b="1" dirty="0" smtClean="0">
                <a:solidFill>
                  <a:srgbClr val="860000"/>
                </a:solidFill>
                <a:latin typeface="Times New Roman" pitchFamily="18" charset="0"/>
                <a:cs typeface="Times New Roman" pitchFamily="18" charset="0"/>
              </a:rPr>
              <a:t> </a:t>
            </a:r>
            <a:r>
              <a:rPr lang="ru-RU" sz="2400" b="1" dirty="0" err="1" smtClean="0">
                <a:solidFill>
                  <a:srgbClr val="860000"/>
                </a:solidFill>
                <a:latin typeface="Times New Roman" pitchFamily="18" charset="0"/>
                <a:cs typeface="Times New Roman" pitchFamily="18" charset="0"/>
              </a:rPr>
              <a:t>Аягоз</a:t>
            </a:r>
            <a:r>
              <a:rPr lang="ru-RU" sz="2400" b="1" dirty="0" smtClean="0">
                <a:solidFill>
                  <a:srgbClr val="860000"/>
                </a:solidFill>
                <a:latin typeface="Times New Roman" pitchFamily="18" charset="0"/>
                <a:cs typeface="Times New Roman" pitchFamily="18" charset="0"/>
              </a:rPr>
              <a:t>, </a:t>
            </a:r>
            <a:r>
              <a:rPr lang="ru-RU" sz="2400" b="1" dirty="0" err="1" smtClean="0">
                <a:solidFill>
                  <a:srgbClr val="860000"/>
                </a:solidFill>
                <a:latin typeface="Times New Roman" pitchFamily="18" charset="0"/>
                <a:cs typeface="Times New Roman" pitchFamily="18" charset="0"/>
              </a:rPr>
              <a:t>Бралинова</a:t>
            </a:r>
            <a:r>
              <a:rPr lang="ru-RU" sz="2400" b="1" dirty="0" smtClean="0">
                <a:solidFill>
                  <a:srgbClr val="860000"/>
                </a:solidFill>
                <a:latin typeface="Times New Roman" pitchFamily="18" charset="0"/>
                <a:cs typeface="Times New Roman" pitchFamily="18" charset="0"/>
              </a:rPr>
              <a:t> </a:t>
            </a:r>
            <a:r>
              <a:rPr lang="ru-RU" sz="2400" b="1" dirty="0" err="1" smtClean="0">
                <a:solidFill>
                  <a:srgbClr val="860000"/>
                </a:solidFill>
                <a:latin typeface="Times New Roman" pitchFamily="18" charset="0"/>
                <a:cs typeface="Times New Roman" pitchFamily="18" charset="0"/>
              </a:rPr>
              <a:t>Даната</a:t>
            </a:r>
            <a:r>
              <a:rPr lang="ru-RU" sz="2400" b="1" dirty="0" smtClean="0">
                <a:solidFill>
                  <a:srgbClr val="860000"/>
                </a:solidFill>
                <a:latin typeface="Times New Roman" pitchFamily="18" charset="0"/>
                <a:cs typeface="Times New Roman" pitchFamily="18" charset="0"/>
              </a:rPr>
              <a:t> и </a:t>
            </a:r>
            <a:r>
              <a:rPr lang="ru-RU" sz="2400" b="1" dirty="0" err="1" smtClean="0">
                <a:solidFill>
                  <a:srgbClr val="860000"/>
                </a:solidFill>
                <a:latin typeface="Times New Roman" pitchFamily="18" charset="0"/>
                <a:cs typeface="Times New Roman" pitchFamily="18" charset="0"/>
              </a:rPr>
              <a:t>Дюсембаевой</a:t>
            </a:r>
            <a:r>
              <a:rPr lang="ru-RU" sz="2400" b="1" dirty="0" smtClean="0">
                <a:solidFill>
                  <a:srgbClr val="860000"/>
                </a:solidFill>
                <a:latin typeface="Times New Roman" pitchFamily="18" charset="0"/>
                <a:cs typeface="Times New Roman" pitchFamily="18" charset="0"/>
              </a:rPr>
              <a:t> </a:t>
            </a:r>
            <a:r>
              <a:rPr lang="ru-RU" sz="2400" b="1" dirty="0" err="1" smtClean="0">
                <a:solidFill>
                  <a:srgbClr val="860000"/>
                </a:solidFill>
                <a:latin typeface="Times New Roman" pitchFamily="18" charset="0"/>
                <a:cs typeface="Times New Roman" pitchFamily="18" charset="0"/>
              </a:rPr>
              <a:t>Мируэрт</a:t>
            </a:r>
            <a:r>
              <a:rPr lang="ru-RU" sz="2400" b="1" dirty="0" smtClean="0">
                <a:solidFill>
                  <a:srgbClr val="860000"/>
                </a:solidFill>
                <a:latin typeface="Times New Roman" pitchFamily="18" charset="0"/>
                <a:cs typeface="Times New Roman" pitchFamily="18" charset="0"/>
              </a:rPr>
              <a:t>  - </a:t>
            </a:r>
          </a:p>
          <a:p>
            <a:pPr algn="ctr"/>
            <a:r>
              <a:rPr lang="ru-RU" sz="2400" b="1" dirty="0" smtClean="0">
                <a:solidFill>
                  <a:srgbClr val="860000"/>
                </a:solidFill>
                <a:latin typeface="Times New Roman" pitchFamily="18" charset="0"/>
                <a:cs typeface="Times New Roman" pitchFamily="18" charset="0"/>
              </a:rPr>
              <a:t>призёр  региональной  олимпиады по «Экономике» среди студентов колледжей </a:t>
            </a:r>
            <a:r>
              <a:rPr lang="ru-RU" sz="2400" b="1" dirty="0" err="1" smtClean="0">
                <a:solidFill>
                  <a:srgbClr val="860000"/>
                </a:solidFill>
                <a:latin typeface="Times New Roman" pitchFamily="18" charset="0"/>
                <a:cs typeface="Times New Roman" pitchFamily="18" charset="0"/>
              </a:rPr>
              <a:t>Акмолинской</a:t>
            </a:r>
            <a:r>
              <a:rPr lang="ru-RU" sz="2400" b="1" dirty="0" smtClean="0">
                <a:solidFill>
                  <a:srgbClr val="860000"/>
                </a:solidFill>
                <a:latin typeface="Times New Roman" pitchFamily="18" charset="0"/>
                <a:cs typeface="Times New Roman" pitchFamily="18" charset="0"/>
              </a:rPr>
              <a:t>  области </a:t>
            </a:r>
          </a:p>
          <a:p>
            <a:pPr algn="ctr"/>
            <a:r>
              <a:rPr lang="ru-RU" sz="2400" b="1" dirty="0" smtClean="0">
                <a:solidFill>
                  <a:srgbClr val="860000"/>
                </a:solidFill>
                <a:latin typeface="Times New Roman" pitchFamily="18" charset="0"/>
                <a:cs typeface="Times New Roman" pitchFamily="18" charset="0"/>
              </a:rPr>
              <a:t>в городе Кокшетау  - 2014 год</a:t>
            </a:r>
            <a:endParaRPr lang="ru-RU" sz="2400" b="1" dirty="0">
              <a:solidFill>
                <a:srgbClr val="860000"/>
              </a:solidFill>
              <a:latin typeface="Times New Roman" pitchFamily="18" charset="0"/>
              <a:cs typeface="Times New Roman" pitchFamily="18" charset="0"/>
            </a:endParaRPr>
          </a:p>
        </p:txBody>
      </p:sp>
    </p:spTree>
  </p:cSld>
  <p:clrMapOvr>
    <a:masterClrMapping/>
  </p:clrMapOvr>
  <p:transition>
    <p:strips dir="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rot="20968780">
            <a:off x="408008" y="4047058"/>
            <a:ext cx="3856666" cy="2169375"/>
          </a:xfrm>
          <a:prstGeom prst="rect">
            <a:avLst/>
          </a:prstGeom>
          <a:ln>
            <a:headEnd/>
            <a:tailEnd/>
          </a:ln>
        </p:spPr>
        <p:style>
          <a:lnRef idx="2">
            <a:schemeClr val="accent1"/>
          </a:lnRef>
          <a:fillRef idx="1">
            <a:schemeClr val="lt1"/>
          </a:fillRef>
          <a:effectRef idx="0">
            <a:schemeClr val="accent1"/>
          </a:effectRef>
          <a:fontRef idx="minor">
            <a:schemeClr val="dk1"/>
          </a:fontRef>
        </p:style>
      </p:pic>
      <p:pic>
        <p:nvPicPr>
          <p:cNvPr id="2050" name="Picture 2"/>
          <p:cNvPicPr>
            <a:picLocks noChangeAspect="1" noChangeArrowheads="1"/>
          </p:cNvPicPr>
          <p:nvPr/>
        </p:nvPicPr>
        <p:blipFill>
          <a:blip r:embed="rId3"/>
          <a:srcRect/>
          <a:stretch>
            <a:fillRect/>
          </a:stretch>
        </p:blipFill>
        <p:spPr bwMode="auto">
          <a:xfrm>
            <a:off x="2071670" y="142852"/>
            <a:ext cx="4857784" cy="2732503"/>
          </a:xfrm>
          <a:prstGeom prst="rect">
            <a:avLst/>
          </a:prstGeom>
          <a:ln>
            <a:headEnd/>
            <a:tailEnd/>
          </a:ln>
        </p:spPr>
        <p:style>
          <a:lnRef idx="2">
            <a:schemeClr val="accent1"/>
          </a:lnRef>
          <a:fillRef idx="1">
            <a:schemeClr val="lt1"/>
          </a:fillRef>
          <a:effectRef idx="0">
            <a:schemeClr val="accent1"/>
          </a:effectRef>
          <a:fontRef idx="minor">
            <a:schemeClr val="dk1"/>
          </a:fontRef>
        </p:style>
      </p:pic>
      <p:pic>
        <p:nvPicPr>
          <p:cNvPr id="2051" name="Picture 3"/>
          <p:cNvPicPr>
            <a:picLocks noChangeAspect="1" noChangeArrowheads="1"/>
          </p:cNvPicPr>
          <p:nvPr/>
        </p:nvPicPr>
        <p:blipFill>
          <a:blip r:embed="rId4" cstate="print"/>
          <a:srcRect/>
          <a:stretch>
            <a:fillRect/>
          </a:stretch>
        </p:blipFill>
        <p:spPr bwMode="auto">
          <a:xfrm rot="952661">
            <a:off x="4863705" y="4213862"/>
            <a:ext cx="3790031" cy="2131892"/>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9" name="Прямоугольник 8"/>
          <p:cNvSpPr/>
          <p:nvPr/>
        </p:nvSpPr>
        <p:spPr>
          <a:xfrm>
            <a:off x="428596" y="2857496"/>
            <a:ext cx="814393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ru-RU" sz="2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rPr>
              <a:t>Областной конкурс студенческих научных проектов </a:t>
            </a:r>
          </a:p>
          <a:p>
            <a:pPr algn="ctr"/>
            <a:r>
              <a:rPr lang="ru-RU" sz="2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rPr>
              <a:t>в городе Кокшетау, 2016 год</a:t>
            </a:r>
            <a:endParaRPr lang="ru-RU" sz="2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10" name="Прямоугольник 9"/>
          <p:cNvSpPr/>
          <p:nvPr/>
        </p:nvSpPr>
        <p:spPr>
          <a:xfrm>
            <a:off x="1571604" y="6072206"/>
            <a:ext cx="5339475" cy="523220"/>
          </a:xfrm>
          <a:prstGeom prst="rect">
            <a:avLst/>
          </a:prstGeom>
        </p:spPr>
        <p:style>
          <a:lnRef idx="1">
            <a:schemeClr val="accent1"/>
          </a:lnRef>
          <a:fillRef idx="2">
            <a:schemeClr val="accent1"/>
          </a:fillRef>
          <a:effectRef idx="1">
            <a:schemeClr val="accent1"/>
          </a:effectRef>
          <a:fontRef idx="minor">
            <a:schemeClr val="dk1"/>
          </a:fontRef>
        </p:style>
        <p:txBody>
          <a:bodyPr wrap="none" lIns="91440" tIns="45720" rIns="91440" bIns="45720">
            <a:spAutoFit/>
          </a:bodyPr>
          <a:lstStyle/>
          <a:p>
            <a:pPr algn="ctr"/>
            <a:r>
              <a:rPr lang="ru-RU" sz="28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Нурхан</a:t>
            </a:r>
            <a:r>
              <a:rPr lang="ru-RU"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Риза, </a:t>
            </a:r>
            <a:r>
              <a:rPr lang="ru-RU" sz="28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Дюсембаева</a:t>
            </a:r>
            <a:r>
              <a:rPr lang="ru-RU"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ru-RU" sz="28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Нурай</a:t>
            </a:r>
            <a:endParaRPr lang="ru-RU" sz="2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strips/>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2" name="Рисунок 1" descr="C:\Users\Пользователь\Desktop\обобщение опыта Зубовой Т.В\Зубова Т.В фото у-31 откр урок\IMG_6675.JPG"/>
          <p:cNvPicPr/>
          <p:nvPr/>
        </p:nvPicPr>
        <p:blipFill>
          <a:blip r:embed="rId2" cstate="print"/>
          <a:srcRect/>
          <a:stretch>
            <a:fillRect/>
          </a:stretch>
        </p:blipFill>
        <p:spPr bwMode="auto">
          <a:xfrm>
            <a:off x="357158" y="214290"/>
            <a:ext cx="8424936" cy="4932469"/>
          </a:xfrm>
          <a:prstGeom prst="rect">
            <a:avLst/>
          </a:prstGeom>
          <a:ln>
            <a:headEnd/>
            <a:tailEnd/>
          </a:ln>
        </p:spPr>
        <p:style>
          <a:lnRef idx="1">
            <a:schemeClr val="accent1"/>
          </a:lnRef>
          <a:fillRef idx="2">
            <a:schemeClr val="accent1"/>
          </a:fillRef>
          <a:effectRef idx="1">
            <a:schemeClr val="accent1"/>
          </a:effectRef>
          <a:fontRef idx="minor">
            <a:schemeClr val="dk1"/>
          </a:fontRef>
        </p:style>
      </p:pic>
      <p:sp>
        <p:nvSpPr>
          <p:cNvPr id="3" name="TextBox 2"/>
          <p:cNvSpPr txBox="1"/>
          <p:nvPr/>
        </p:nvSpPr>
        <p:spPr>
          <a:xfrm>
            <a:off x="357158" y="5357826"/>
            <a:ext cx="8429684"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400" b="1" dirty="0" smtClean="0">
                <a:solidFill>
                  <a:srgbClr val="860000"/>
                </a:solidFill>
                <a:latin typeface="Arial" pitchFamily="34" charset="0"/>
                <a:cs typeface="Arial" pitchFamily="34" charset="0"/>
              </a:rPr>
              <a:t>Студенты группы У-31Д на уроке по учебной дисциплине «Экономический анализ» – </a:t>
            </a:r>
          </a:p>
          <a:p>
            <a:pPr algn="ctr"/>
            <a:r>
              <a:rPr lang="ru-RU" sz="2400" b="1" dirty="0" smtClean="0">
                <a:solidFill>
                  <a:srgbClr val="860000"/>
                </a:solidFill>
                <a:latin typeface="Arial" pitchFamily="34" charset="0"/>
                <a:cs typeface="Arial" pitchFamily="34" charset="0"/>
              </a:rPr>
              <a:t>2015 год</a:t>
            </a:r>
            <a:endParaRPr lang="ru-RU" sz="2400" b="1" dirty="0">
              <a:solidFill>
                <a:srgbClr val="860000"/>
              </a:solidFill>
              <a:latin typeface="Arial" pitchFamily="34" charset="0"/>
              <a:cs typeface="Arial" pitchFamily="34" charset="0"/>
            </a:endParaRPr>
          </a:p>
        </p:txBody>
      </p:sp>
    </p:spTree>
  </p:cSld>
  <p:clrMapOvr>
    <a:masterClrMapping/>
  </p:clrMapOvr>
  <p:transition>
    <p:cover dir="l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r="100000" b="100000"/>
          </a:path>
        </a:gradFill>
        <a:effectLst/>
      </p:bgPr>
    </p:bg>
    <p:spTree>
      <p:nvGrpSpPr>
        <p:cNvPr id="1" name=""/>
        <p:cNvGrpSpPr/>
        <p:nvPr/>
      </p:nvGrpSpPr>
      <p:grpSpPr>
        <a:xfrm>
          <a:off x="0" y="0"/>
          <a:ext cx="0" cy="0"/>
          <a:chOff x="0" y="0"/>
          <a:chExt cx="0" cy="0"/>
        </a:xfrm>
      </p:grpSpPr>
      <p:pic>
        <p:nvPicPr>
          <p:cNvPr id="36866" name="Рисунок 1" descr="E:\группа у-21д\DSC_0064.jpg"/>
          <p:cNvPicPr>
            <a:picLocks noChangeAspect="1" noChangeArrowheads="1"/>
          </p:cNvPicPr>
          <p:nvPr/>
        </p:nvPicPr>
        <p:blipFill>
          <a:blip r:embed="rId2"/>
          <a:srcRect/>
          <a:stretch>
            <a:fillRect/>
          </a:stretch>
        </p:blipFill>
        <p:spPr bwMode="auto">
          <a:xfrm>
            <a:off x="827088" y="188913"/>
            <a:ext cx="7561262" cy="5472112"/>
          </a:xfrm>
          <a:prstGeom prst="rect">
            <a:avLst/>
          </a:prstGeom>
          <a:noFill/>
          <a:ln w="9525">
            <a:noFill/>
            <a:miter lim="800000"/>
            <a:headEnd/>
            <a:tailEnd/>
          </a:ln>
        </p:spPr>
      </p:pic>
      <p:sp>
        <p:nvSpPr>
          <p:cNvPr id="36867" name="TextBox 2"/>
          <p:cNvSpPr txBox="1">
            <a:spLocks noChangeArrowheads="1"/>
          </p:cNvSpPr>
          <p:nvPr/>
        </p:nvSpPr>
        <p:spPr bwMode="auto">
          <a:xfrm>
            <a:off x="539750" y="5876925"/>
            <a:ext cx="8135938" cy="70788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r>
              <a:rPr lang="ru-RU" sz="2000" b="1" dirty="0">
                <a:latin typeface="Arial" pitchFamily="34" charset="0"/>
                <a:cs typeface="Arial" pitchFamily="34" charset="0"/>
              </a:rPr>
              <a:t>Студенты группы У-21Д на экскурсии в ТОО «</a:t>
            </a:r>
            <a:r>
              <a:rPr lang="ru-RU" sz="2000" b="1" dirty="0" err="1">
                <a:latin typeface="Arial" pitchFamily="34" charset="0"/>
                <a:cs typeface="Arial" pitchFamily="34" charset="0"/>
              </a:rPr>
              <a:t>Есиль-Агро</a:t>
            </a:r>
            <a:r>
              <a:rPr lang="ru-RU" sz="2000" b="1" dirty="0">
                <a:latin typeface="Arial" pitchFamily="34" charset="0"/>
                <a:cs typeface="Arial" pitchFamily="34" charset="0"/>
              </a:rPr>
              <a:t>» </a:t>
            </a:r>
          </a:p>
          <a:p>
            <a:pPr algn="ctr"/>
            <a:r>
              <a:rPr lang="ru-RU" sz="2000" b="1" dirty="0">
                <a:latin typeface="Arial" pitchFamily="34" charset="0"/>
                <a:cs typeface="Arial" pitchFamily="34" charset="0"/>
              </a:rPr>
              <a:t>(2013-2014 учебный год)</a:t>
            </a:r>
          </a:p>
        </p:txBody>
      </p:sp>
    </p:spTree>
  </p:cSld>
  <p:clrMapOvr>
    <a:masterClrMapping/>
  </p:clrMapOvr>
  <p:transition advClick="0" advTm="2313">
    <p:cover dir="l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r="100000" b="100000"/>
          </a:path>
        </a:gradFill>
        <a:effectLst/>
      </p:bgPr>
    </p:bg>
    <p:spTree>
      <p:nvGrpSpPr>
        <p:cNvPr id="1" name=""/>
        <p:cNvGrpSpPr/>
        <p:nvPr/>
      </p:nvGrpSpPr>
      <p:grpSpPr>
        <a:xfrm>
          <a:off x="0" y="0"/>
          <a:ext cx="0" cy="0"/>
          <a:chOff x="0" y="0"/>
          <a:chExt cx="0" cy="0"/>
        </a:xfrm>
      </p:grpSpPr>
      <p:pic>
        <p:nvPicPr>
          <p:cNvPr id="35842" name="Рисунок 3" descr="IMGP3292"/>
          <p:cNvPicPr>
            <a:picLocks noChangeAspect="1" noChangeArrowheads="1"/>
          </p:cNvPicPr>
          <p:nvPr/>
        </p:nvPicPr>
        <p:blipFill>
          <a:blip r:embed="rId2">
            <a:lum bright="20000" contrast="38000"/>
          </a:blip>
          <a:srcRect/>
          <a:stretch>
            <a:fillRect/>
          </a:stretch>
        </p:blipFill>
        <p:spPr bwMode="auto">
          <a:xfrm>
            <a:off x="539750" y="387366"/>
            <a:ext cx="8043863" cy="532765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5843" name="TextBox 4"/>
          <p:cNvSpPr txBox="1">
            <a:spLocks noChangeArrowheads="1"/>
          </p:cNvSpPr>
          <p:nvPr/>
        </p:nvSpPr>
        <p:spPr bwMode="auto">
          <a:xfrm>
            <a:off x="428596" y="5857892"/>
            <a:ext cx="8353425" cy="64611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r>
              <a:rPr lang="ru-RU" b="1" dirty="0"/>
              <a:t>Участники конкурса «Лучший по профессии» по специальности «Учёт и аудит» (2013-2014 учебный год)</a:t>
            </a:r>
          </a:p>
        </p:txBody>
      </p:sp>
    </p:spTree>
  </p:cSld>
  <p:clrMapOvr>
    <a:masterClrMapping/>
  </p:clrMapOvr>
  <p:transition advClick="0" advTm="1906">
    <p:cover dir="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TextBox 4"/>
          <p:cNvSpPr txBox="1">
            <a:spLocks noChangeArrowheads="1"/>
          </p:cNvSpPr>
          <p:nvPr/>
        </p:nvSpPr>
        <p:spPr bwMode="auto">
          <a:xfrm>
            <a:off x="571472" y="5857892"/>
            <a:ext cx="8353425" cy="64611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r>
              <a:rPr lang="ru-RU" b="1" dirty="0"/>
              <a:t>Участники конкурса «Лучший </a:t>
            </a:r>
            <a:r>
              <a:rPr lang="ru-RU" b="1" dirty="0" smtClean="0"/>
              <a:t>Финансист» </a:t>
            </a:r>
            <a:r>
              <a:rPr lang="ru-RU" b="1" dirty="0"/>
              <a:t>по специальности </a:t>
            </a:r>
            <a:r>
              <a:rPr lang="ru-RU" b="1" dirty="0" smtClean="0"/>
              <a:t>«Финансы» </a:t>
            </a:r>
          </a:p>
          <a:p>
            <a:pPr algn="ctr"/>
            <a:r>
              <a:rPr lang="ru-RU" b="1" dirty="0" smtClean="0"/>
              <a:t>(2016-2017 </a:t>
            </a:r>
            <a:r>
              <a:rPr lang="ru-RU" b="1" dirty="0"/>
              <a:t>учебный год)</a:t>
            </a:r>
          </a:p>
        </p:txBody>
      </p:sp>
      <p:pic>
        <p:nvPicPr>
          <p:cNvPr id="1026" name="Picture 2"/>
          <p:cNvPicPr>
            <a:picLocks noChangeAspect="1" noChangeArrowheads="1"/>
          </p:cNvPicPr>
          <p:nvPr/>
        </p:nvPicPr>
        <p:blipFill>
          <a:blip r:embed="rId2" cstate="print"/>
          <a:srcRect/>
          <a:stretch>
            <a:fillRect/>
          </a:stretch>
        </p:blipFill>
        <p:spPr bwMode="auto">
          <a:xfrm>
            <a:off x="571472" y="152190"/>
            <a:ext cx="8358246" cy="5572164"/>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Прямоугольник 3"/>
          <p:cNvSpPr/>
          <p:nvPr/>
        </p:nvSpPr>
        <p:spPr>
          <a:xfrm>
            <a:off x="1071538" y="214290"/>
            <a:ext cx="7000924" cy="1077218"/>
          </a:xfrm>
          <a:prstGeom prst="rect">
            <a:avLst/>
          </a:prstGeom>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Открытое мероприятие </a:t>
            </a:r>
          </a:p>
          <a:p>
            <a:pPr algn="ctr"/>
            <a:r>
              <a:rPr lang="ru-RU"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«Путешествие в страну экономика»</a:t>
            </a:r>
            <a:endParaRPr lang="ru-RU" sz="32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050" name="Picture 2"/>
          <p:cNvPicPr>
            <a:picLocks noChangeAspect="1" noChangeArrowheads="1"/>
          </p:cNvPicPr>
          <p:nvPr/>
        </p:nvPicPr>
        <p:blipFill>
          <a:blip r:embed="rId2">
            <a:lum bright="10000" contrast="22000"/>
          </a:blip>
          <a:srcRect/>
          <a:stretch>
            <a:fillRect/>
          </a:stretch>
        </p:blipFill>
        <p:spPr bwMode="auto">
          <a:xfrm>
            <a:off x="2571736" y="2357430"/>
            <a:ext cx="3929090" cy="2946818"/>
          </a:xfrm>
          <a:prstGeom prst="rect">
            <a:avLst/>
          </a:prstGeom>
          <a:ln>
            <a:noFill/>
          </a:ln>
          <a:effectLst>
            <a:softEdge rad="112500"/>
          </a:effectLst>
        </p:spPr>
        <p:style>
          <a:lnRef idx="2">
            <a:schemeClr val="accent1"/>
          </a:lnRef>
          <a:fillRef idx="1">
            <a:schemeClr val="lt1"/>
          </a:fillRef>
          <a:effectRef idx="0">
            <a:schemeClr val="accent1"/>
          </a:effectRef>
          <a:fontRef idx="minor">
            <a:schemeClr val="dk1"/>
          </a:fontRef>
        </p:style>
      </p:pic>
      <p:pic>
        <p:nvPicPr>
          <p:cNvPr id="2051" name="Picture 3"/>
          <p:cNvPicPr>
            <a:picLocks noChangeAspect="1" noChangeArrowheads="1"/>
          </p:cNvPicPr>
          <p:nvPr/>
        </p:nvPicPr>
        <p:blipFill>
          <a:blip r:embed="rId3">
            <a:lum bright="30000" contrast="40000"/>
          </a:blip>
          <a:srcRect/>
          <a:stretch>
            <a:fillRect/>
          </a:stretch>
        </p:blipFill>
        <p:spPr bwMode="auto">
          <a:xfrm>
            <a:off x="214282" y="1643050"/>
            <a:ext cx="2219472" cy="39290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style>
          <a:lnRef idx="2">
            <a:schemeClr val="accent1"/>
          </a:lnRef>
          <a:fillRef idx="1">
            <a:schemeClr val="lt1"/>
          </a:fillRef>
          <a:effectRef idx="0">
            <a:schemeClr val="accent1"/>
          </a:effectRef>
          <a:fontRef idx="minor">
            <a:schemeClr val="dk1"/>
          </a:fontRef>
        </p:style>
      </p:pic>
      <p:pic>
        <p:nvPicPr>
          <p:cNvPr id="2052" name="Picture 4"/>
          <p:cNvPicPr>
            <a:picLocks noChangeAspect="1" noChangeArrowheads="1"/>
          </p:cNvPicPr>
          <p:nvPr/>
        </p:nvPicPr>
        <p:blipFill>
          <a:blip r:embed="rId4">
            <a:lum bright="10000" contrast="40000"/>
          </a:blip>
          <a:srcRect/>
          <a:stretch>
            <a:fillRect/>
          </a:stretch>
        </p:blipFill>
        <p:spPr bwMode="auto">
          <a:xfrm>
            <a:off x="6643702" y="1643050"/>
            <a:ext cx="2239554" cy="39847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style>
          <a:lnRef idx="2">
            <a:schemeClr val="accent1"/>
          </a:lnRef>
          <a:fillRef idx="1">
            <a:schemeClr val="lt1"/>
          </a:fillRef>
          <a:effectRef idx="0">
            <a:schemeClr val="accent1"/>
          </a:effectRef>
          <a:fontRef idx="minor">
            <a:schemeClr val="dk1"/>
          </a:fontRef>
        </p:style>
      </p:pic>
    </p:spTree>
  </p:cSld>
  <p:clrMapOvr>
    <a:masterClrMapping/>
  </p:clrMapOvr>
  <p:transition>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lum bright="30000" contrast="40000"/>
          </a:blip>
          <a:srcRect/>
          <a:stretch>
            <a:fillRect/>
          </a:stretch>
        </p:blipFill>
        <p:spPr bwMode="auto">
          <a:xfrm>
            <a:off x="357158" y="214290"/>
            <a:ext cx="4143404" cy="3107553"/>
          </a:xfrm>
          <a:prstGeom prst="rect">
            <a:avLst/>
          </a:prstGeom>
          <a:ln>
            <a:noFill/>
          </a:ln>
          <a:effectLst>
            <a:softEdge rad="112500"/>
          </a:effectLst>
        </p:spPr>
      </p:pic>
      <p:pic>
        <p:nvPicPr>
          <p:cNvPr id="3075" name="Picture 3"/>
          <p:cNvPicPr>
            <a:picLocks noChangeAspect="1" noChangeArrowheads="1"/>
          </p:cNvPicPr>
          <p:nvPr/>
        </p:nvPicPr>
        <p:blipFill>
          <a:blip r:embed="rId3">
            <a:lum bright="30000" contrast="39000"/>
          </a:blip>
          <a:srcRect/>
          <a:stretch>
            <a:fillRect/>
          </a:stretch>
        </p:blipFill>
        <p:spPr bwMode="auto">
          <a:xfrm>
            <a:off x="4714876" y="214290"/>
            <a:ext cx="4165598" cy="3124198"/>
          </a:xfrm>
          <a:prstGeom prst="rect">
            <a:avLst/>
          </a:prstGeom>
          <a:ln>
            <a:noFill/>
          </a:ln>
          <a:effectLst>
            <a:softEdge rad="112500"/>
          </a:effectLst>
        </p:spPr>
      </p:pic>
      <p:pic>
        <p:nvPicPr>
          <p:cNvPr id="3076" name="Picture 4"/>
          <p:cNvPicPr>
            <a:picLocks noChangeAspect="1" noChangeArrowheads="1"/>
          </p:cNvPicPr>
          <p:nvPr/>
        </p:nvPicPr>
        <p:blipFill>
          <a:blip r:embed="rId4">
            <a:lum bright="30000" contrast="39000"/>
          </a:blip>
          <a:srcRect/>
          <a:stretch>
            <a:fillRect/>
          </a:stretch>
        </p:blipFill>
        <p:spPr bwMode="auto">
          <a:xfrm>
            <a:off x="357158" y="3429000"/>
            <a:ext cx="4143404" cy="3107554"/>
          </a:xfrm>
          <a:prstGeom prst="rect">
            <a:avLst/>
          </a:prstGeom>
          <a:ln>
            <a:noFill/>
          </a:ln>
          <a:effectLst>
            <a:softEdge rad="112500"/>
          </a:effectLst>
        </p:spPr>
      </p:pic>
      <p:sp>
        <p:nvSpPr>
          <p:cNvPr id="7" name="TextBox 4"/>
          <p:cNvSpPr txBox="1">
            <a:spLocks noChangeArrowheads="1"/>
          </p:cNvSpPr>
          <p:nvPr/>
        </p:nvSpPr>
        <p:spPr bwMode="auto">
          <a:xfrm>
            <a:off x="4714876" y="3714752"/>
            <a:ext cx="4214842" cy="224676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800" b="1" dirty="0" smtClean="0"/>
              <a:t>Открытое мероприятие </a:t>
            </a:r>
          </a:p>
          <a:p>
            <a:pPr algn="ctr"/>
            <a:r>
              <a:rPr lang="ru-RU" sz="2800" b="1" dirty="0" smtClean="0"/>
              <a:t>в группе Ф-21, посвященное 25-летию Независимости Республики Казахстан</a:t>
            </a:r>
            <a:endParaRPr lang="ru-RU" sz="2800" b="1" dirty="0"/>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path path="circle">
            <a:fillToRect t="100000" r="100000"/>
          </a:path>
          <a:tileRect l="-100000" b="-100000"/>
        </a:gra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lum bright="10000"/>
          </a:blip>
          <a:srcRect l="8492" t="10133" r="10153" b="7180"/>
          <a:stretch>
            <a:fillRect/>
          </a:stretch>
        </p:blipFill>
        <p:spPr bwMode="auto">
          <a:xfrm>
            <a:off x="357158" y="214290"/>
            <a:ext cx="8352928" cy="4536504"/>
          </a:xfrm>
          <a:prstGeom prst="rect">
            <a:avLst/>
          </a:prstGeom>
          <a:ln>
            <a:noFill/>
          </a:ln>
          <a:effectLst>
            <a:softEdge rad="112500"/>
          </a:effectLst>
        </p:spPr>
      </p:pic>
      <p:sp>
        <p:nvSpPr>
          <p:cNvPr id="3" name="TextBox 2"/>
          <p:cNvSpPr txBox="1"/>
          <p:nvPr/>
        </p:nvSpPr>
        <p:spPr>
          <a:xfrm>
            <a:off x="428596" y="4929198"/>
            <a:ext cx="8175282" cy="156966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2400" b="1" dirty="0" smtClean="0">
                <a:solidFill>
                  <a:schemeClr val="tx2">
                    <a:lumMod val="50000"/>
                  </a:schemeClr>
                </a:solidFill>
              </a:rPr>
              <a:t>Выступление студентов групп Ф-31 и У-31Д  </a:t>
            </a:r>
          </a:p>
          <a:p>
            <a:pPr algn="ctr"/>
            <a:r>
              <a:rPr lang="ru-RU" sz="2400" b="1" dirty="0" smtClean="0">
                <a:solidFill>
                  <a:schemeClr val="tx2">
                    <a:lumMod val="50000"/>
                  </a:schemeClr>
                </a:solidFill>
              </a:rPr>
              <a:t>на мероприятии «Номиналы высокого искусства», посвящённого </a:t>
            </a:r>
          </a:p>
          <a:p>
            <a:pPr algn="ctr"/>
            <a:r>
              <a:rPr lang="ru-RU" sz="2400" b="1" dirty="0" smtClean="0">
                <a:solidFill>
                  <a:schemeClr val="tx2">
                    <a:lumMod val="50000"/>
                  </a:schemeClr>
                </a:solidFill>
              </a:rPr>
              <a:t>25-летию Независимости Республики Казахстан – 2016 год </a:t>
            </a:r>
            <a:endParaRPr lang="ru-RU" sz="2400" b="1" dirty="0">
              <a:solidFill>
                <a:schemeClr val="tx2">
                  <a:lumMod val="50000"/>
                </a:schemeClr>
              </a:solidFill>
            </a:endParaRPr>
          </a:p>
        </p:txBody>
      </p:sp>
    </p:spTree>
  </p:cSld>
  <p:clrMapOvr>
    <a:masterClrMapping/>
  </p:clrMapOvr>
  <p:transition>
    <p:split orient="ver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357290" y="214290"/>
            <a:ext cx="6812186" cy="923330"/>
          </a:xfrm>
          <a:prstGeom prst="rect">
            <a:avLst/>
          </a:prstGeom>
        </p:spPr>
        <p:style>
          <a:lnRef idx="1">
            <a:schemeClr val="accent1"/>
          </a:lnRef>
          <a:fillRef idx="2">
            <a:schemeClr val="accent1"/>
          </a:fillRef>
          <a:effectRef idx="1">
            <a:schemeClr val="accent1"/>
          </a:effectRef>
          <a:fontRef idx="minor">
            <a:schemeClr val="dk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Новогодний утренник</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098" name="Picture 2"/>
          <p:cNvPicPr>
            <a:picLocks noChangeAspect="1" noChangeArrowheads="1"/>
          </p:cNvPicPr>
          <p:nvPr/>
        </p:nvPicPr>
        <p:blipFill>
          <a:blip r:embed="rId2" cstate="print">
            <a:lum bright="10000" contrast="21000"/>
          </a:blip>
          <a:srcRect/>
          <a:stretch>
            <a:fillRect/>
          </a:stretch>
        </p:blipFill>
        <p:spPr bwMode="auto">
          <a:xfrm>
            <a:off x="1214414" y="1262047"/>
            <a:ext cx="7108080" cy="473872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style>
          <a:lnRef idx="1">
            <a:schemeClr val="accent1"/>
          </a:lnRef>
          <a:fillRef idx="2">
            <a:schemeClr val="accent1"/>
          </a:fillRef>
          <a:effectRef idx="1">
            <a:schemeClr val="accent1"/>
          </a:effectRef>
          <a:fontRef idx="minor">
            <a:schemeClr val="dk1"/>
          </a:fontRef>
        </p:style>
      </p:pic>
      <p:sp>
        <p:nvSpPr>
          <p:cNvPr id="4" name="Прямоугольник 3"/>
          <p:cNvSpPr/>
          <p:nvPr/>
        </p:nvSpPr>
        <p:spPr>
          <a:xfrm>
            <a:off x="1785918" y="6072206"/>
            <a:ext cx="5998822"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Участники – студенты группы У-31д и У-11д</a:t>
            </a:r>
            <a:endParaRPr lang="ru-RU"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071538" y="1214422"/>
            <a:ext cx="7618368" cy="1200329"/>
          </a:xfrm>
          <a:prstGeom prst="rect">
            <a:avLst/>
          </a:prstGeom>
        </p:spPr>
        <p:style>
          <a:lnRef idx="1">
            <a:schemeClr val="accent1"/>
          </a:lnRef>
          <a:fillRef idx="2">
            <a:schemeClr val="accent1"/>
          </a:fillRef>
          <a:effectRef idx="1">
            <a:schemeClr val="accent1"/>
          </a:effectRef>
          <a:fontRef idx="minor">
            <a:schemeClr val="dk1"/>
          </a:fontRef>
        </p:style>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7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Наши выпускники</a:t>
            </a:r>
            <a:endParaRPr lang="ru-RU" sz="72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074" name="Picture 2" descr="C:\Documents and Settings\Сисадмин\Рабочий стол\анимации для презентаций\анимашки\20126781447198_image.jpg"/>
          <p:cNvPicPr>
            <a:picLocks noChangeAspect="1" noChangeArrowheads="1"/>
          </p:cNvPicPr>
          <p:nvPr/>
        </p:nvPicPr>
        <p:blipFill>
          <a:blip r:embed="rId2"/>
          <a:srcRect/>
          <a:stretch>
            <a:fillRect/>
          </a:stretch>
        </p:blipFill>
        <p:spPr bwMode="auto">
          <a:xfrm>
            <a:off x="5643570" y="3714752"/>
            <a:ext cx="2262200" cy="2262200"/>
          </a:xfrm>
          <a:prstGeom prst="rect">
            <a:avLst/>
          </a:prstGeom>
        </p:spPr>
        <p:style>
          <a:lnRef idx="1">
            <a:schemeClr val="accent1"/>
          </a:lnRef>
          <a:fillRef idx="2">
            <a:schemeClr val="accent1"/>
          </a:fillRef>
          <a:effectRef idx="1">
            <a:schemeClr val="accent1"/>
          </a:effectRef>
          <a:fontRef idx="minor">
            <a:schemeClr val="dk1"/>
          </a:fontRef>
        </p:style>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l="100000" t="100000"/>
          </a:path>
        </a:gradFill>
        <a:effectLst/>
      </p:bgPr>
    </p:bg>
    <p:spTree>
      <p:nvGrpSpPr>
        <p:cNvPr id="1" name=""/>
        <p:cNvGrpSpPr/>
        <p:nvPr/>
      </p:nvGrpSpPr>
      <p:grpSpPr>
        <a:xfrm>
          <a:off x="0" y="0"/>
          <a:ext cx="0" cy="0"/>
          <a:chOff x="0" y="0"/>
          <a:chExt cx="0" cy="0"/>
        </a:xfrm>
      </p:grpSpPr>
      <p:pic>
        <p:nvPicPr>
          <p:cNvPr id="4" name="Рисунок 3" descr="https://i.mycdn.me/image?id=840208634829&amp;t=3&amp;plc=WEB&amp;tkn=*pw2H0QDJElqCFGdoRiBeQISb7cQ"/>
          <p:cNvPicPr/>
          <p:nvPr/>
        </p:nvPicPr>
        <p:blipFill>
          <a:blip r:embed="rId2" cstate="print"/>
          <a:srcRect/>
          <a:stretch>
            <a:fillRect/>
          </a:stretch>
        </p:blipFill>
        <p:spPr bwMode="auto">
          <a:xfrm>
            <a:off x="2428860" y="142852"/>
            <a:ext cx="4000528" cy="5000660"/>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5" name="Rectangle 3"/>
          <p:cNvSpPr>
            <a:spLocks noChangeArrowheads="1"/>
          </p:cNvSpPr>
          <p:nvPr/>
        </p:nvSpPr>
        <p:spPr bwMode="auto">
          <a:xfrm>
            <a:off x="2214546" y="5214950"/>
            <a:ext cx="4357718" cy="12003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err="1" smtClean="0">
                <a:ln>
                  <a:noFill/>
                </a:ln>
                <a:solidFill>
                  <a:schemeClr val="tx2">
                    <a:lumMod val="50000"/>
                  </a:schemeClr>
                </a:solidFill>
                <a:effectLst/>
                <a:latin typeface="Arial" pitchFamily="34" charset="0"/>
                <a:ea typeface="Times New Roman" pitchFamily="18" charset="0"/>
                <a:cs typeface="Arial" pitchFamily="34" charset="0"/>
              </a:rPr>
              <a:t>Горященко</a:t>
            </a: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 Ирина</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dirty="0" smtClean="0">
                <a:ln>
                  <a:noFill/>
                </a:ln>
                <a:solidFill>
                  <a:schemeClr val="tx2">
                    <a:lumMod val="50000"/>
                  </a:schemeClr>
                </a:solidFill>
                <a:effectLst/>
                <a:latin typeface="Arial" pitchFamily="34" charset="0"/>
                <a:ea typeface="Times New Roman" pitchFamily="18" charset="0"/>
                <a:cs typeface="Arial" pitchFamily="34" charset="0"/>
              </a:rPr>
              <a:t> выпуск  2005 года</a:t>
            </a:r>
            <a:endPar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ТОО Азия-Центр, г.Кокшетау</a:t>
            </a:r>
          </a:p>
          <a:p>
            <a:pPr marL="0" marR="0" lvl="0" indent="0" algn="ctr" defTabSz="914400" rtl="0" eaLnBrk="1" fontAlgn="base" latinLnBrk="0" hangingPunct="1">
              <a:lnSpc>
                <a:spcPct val="100000"/>
              </a:lnSpc>
              <a:spcBef>
                <a:spcPct val="0"/>
              </a:spcBef>
              <a:spcAft>
                <a:spcPct val="0"/>
              </a:spcAft>
              <a:buClrTx/>
              <a:buSzTx/>
              <a:buFontTx/>
              <a:buNone/>
              <a:tabLst/>
            </a:pPr>
            <a:r>
              <a:rPr lang="ru-RU" b="1" dirty="0" smtClean="0">
                <a:solidFill>
                  <a:schemeClr val="tx2">
                    <a:lumMod val="50000"/>
                  </a:schemeClr>
                </a:solidFill>
                <a:latin typeface="Arial" pitchFamily="34" charset="0"/>
                <a:ea typeface="Times New Roman" pitchFamily="18" charset="0"/>
                <a:cs typeface="Arial" pitchFamily="34" charset="0"/>
              </a:rPr>
              <a:t>Главный бухгалтер</a:t>
            </a: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  </a:t>
            </a:r>
            <a:endParaRPr kumimoji="0" lang="ru-RU" b="1" i="0" u="none" strike="noStrike" cap="none" normalizeH="0" baseline="0" dirty="0" smtClean="0">
              <a:ln>
                <a:noFill/>
              </a:ln>
              <a:solidFill>
                <a:schemeClr val="tx2">
                  <a:lumMod val="50000"/>
                </a:schemeClr>
              </a:solidFill>
              <a:effectLst/>
              <a:latin typeface="Arial" pitchFamily="34" charset="0"/>
            </a:endParaRPr>
          </a:p>
        </p:txBody>
      </p:sp>
    </p:spTree>
  </p:cSld>
  <p:clrMapOvr>
    <a:masterClrMapping/>
  </p:clrMapOvr>
  <p:transition>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l="100000" t="100000"/>
          </a:path>
        </a:gradFill>
        <a:effectLst/>
      </p:bgPr>
    </p:bg>
    <p:spTree>
      <p:nvGrpSpPr>
        <p:cNvPr id="1" name=""/>
        <p:cNvGrpSpPr/>
        <p:nvPr/>
      </p:nvGrpSpPr>
      <p:grpSpPr>
        <a:xfrm>
          <a:off x="0" y="0"/>
          <a:ext cx="0" cy="0"/>
          <a:chOff x="0" y="0"/>
          <a:chExt cx="0" cy="0"/>
        </a:xfrm>
      </p:grpSpPr>
      <p:pic>
        <p:nvPicPr>
          <p:cNvPr id="4" name="Рисунок 3"/>
          <p:cNvPicPr/>
          <p:nvPr/>
        </p:nvPicPr>
        <p:blipFill>
          <a:blip r:embed="rId2" cstate="print"/>
          <a:srcRect l="38734" t="40065" r="26287" b="22447"/>
          <a:stretch>
            <a:fillRect/>
          </a:stretch>
        </p:blipFill>
        <p:spPr bwMode="auto">
          <a:xfrm>
            <a:off x="1785918" y="285728"/>
            <a:ext cx="5572164" cy="4214842"/>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5" name="Rectangle 3"/>
          <p:cNvSpPr>
            <a:spLocks noChangeArrowheads="1"/>
          </p:cNvSpPr>
          <p:nvPr/>
        </p:nvSpPr>
        <p:spPr bwMode="auto">
          <a:xfrm>
            <a:off x="2643174" y="4786322"/>
            <a:ext cx="4143404" cy="12003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b="1" i="0" u="none" strike="noStrike" cap="none" normalizeH="0" baseline="0" dirty="0" err="1" smtClean="0">
                <a:ln>
                  <a:noFill/>
                </a:ln>
                <a:solidFill>
                  <a:schemeClr val="tx2">
                    <a:lumMod val="50000"/>
                  </a:schemeClr>
                </a:solidFill>
                <a:effectLst/>
                <a:latin typeface="Arial" pitchFamily="34" charset="0"/>
                <a:ea typeface="Times New Roman" pitchFamily="18" charset="0"/>
                <a:cs typeface="Arial" pitchFamily="34" charset="0"/>
              </a:rPr>
              <a:t>Потапенко</a:t>
            </a:r>
            <a:r>
              <a:rPr kumimoji="0" lang="ru-RU" b="1" i="0" u="none" strike="noStrike" cap="none" normalizeH="0" dirty="0" smtClean="0">
                <a:ln>
                  <a:noFill/>
                </a:ln>
                <a:solidFill>
                  <a:schemeClr val="tx2">
                    <a:lumMod val="50000"/>
                  </a:schemeClr>
                </a:solidFill>
                <a:effectLst/>
                <a:latin typeface="Arial" pitchFamily="34" charset="0"/>
                <a:ea typeface="Times New Roman" pitchFamily="18" charset="0"/>
                <a:cs typeface="Arial" pitchFamily="34" charset="0"/>
              </a:rPr>
              <a:t> Юлия</a:t>
            </a:r>
            <a:endPar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dirty="0" smtClean="0">
                <a:ln>
                  <a:noFill/>
                </a:ln>
                <a:solidFill>
                  <a:schemeClr val="tx2">
                    <a:lumMod val="50000"/>
                  </a:schemeClr>
                </a:solidFill>
                <a:effectLst/>
                <a:latin typeface="Arial" pitchFamily="34" charset="0"/>
                <a:ea typeface="Times New Roman" pitchFamily="18" charset="0"/>
                <a:cs typeface="Arial" pitchFamily="34" charset="0"/>
              </a:rPr>
              <a:t> выпуск  2013 года</a:t>
            </a:r>
            <a:endPar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ТОО «Арго-Плюс»</a:t>
            </a:r>
          </a:p>
          <a:p>
            <a:pPr marL="0" marR="0" lvl="0" indent="0" algn="ctr" defTabSz="914400" rtl="0" eaLnBrk="1" fontAlgn="base" latinLnBrk="0" hangingPunct="1">
              <a:lnSpc>
                <a:spcPct val="100000"/>
              </a:lnSpc>
              <a:spcBef>
                <a:spcPct val="0"/>
              </a:spcBef>
              <a:spcAft>
                <a:spcPct val="0"/>
              </a:spcAft>
              <a:buClrTx/>
              <a:buSzTx/>
              <a:buFontTx/>
              <a:buNone/>
              <a:tabLst/>
            </a:pPr>
            <a:r>
              <a:rPr lang="ru-RU" b="1" dirty="0" smtClean="0">
                <a:solidFill>
                  <a:schemeClr val="tx2">
                    <a:lumMod val="50000"/>
                  </a:schemeClr>
                </a:solidFill>
                <a:latin typeface="Arial" pitchFamily="34" charset="0"/>
                <a:cs typeface="Arial" pitchFamily="34" charset="0"/>
              </a:rPr>
              <a:t>Бухгалтер-оператор</a:t>
            </a:r>
            <a:endParaRPr kumimoji="0" lang="ru-RU" b="1" i="0" u="none" strike="noStrike" cap="none" normalizeH="0" baseline="0" dirty="0" smtClean="0">
              <a:ln>
                <a:noFill/>
              </a:ln>
              <a:solidFill>
                <a:schemeClr val="tx2">
                  <a:lumMod val="50000"/>
                </a:schemeClr>
              </a:solidFill>
              <a:effectLst/>
              <a:latin typeface="Arial" pitchFamily="34" charset="0"/>
            </a:endParaRPr>
          </a:p>
        </p:txBody>
      </p:sp>
    </p:spTree>
  </p:cSld>
  <p:clrMapOvr>
    <a:masterClrMapping/>
  </p:clrMapOvr>
  <p:transition>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2700000" scaled="1"/>
          <a:tileRect/>
        </a:gradFill>
        <a:effectLst/>
      </p:bgPr>
    </p:bg>
    <p:spTree>
      <p:nvGrpSpPr>
        <p:cNvPr id="1" name=""/>
        <p:cNvGrpSpPr/>
        <p:nvPr/>
      </p:nvGrpSpPr>
      <p:grpSpPr>
        <a:xfrm>
          <a:off x="0" y="0"/>
          <a:ext cx="0" cy="0"/>
          <a:chOff x="0" y="0"/>
          <a:chExt cx="0" cy="0"/>
        </a:xfrm>
      </p:grpSpPr>
      <p:pic>
        <p:nvPicPr>
          <p:cNvPr id="4" name="Рисунок 3"/>
          <p:cNvPicPr/>
          <p:nvPr/>
        </p:nvPicPr>
        <p:blipFill>
          <a:blip r:embed="rId2" cstate="print"/>
          <a:srcRect l="38512" t="34202" r="26135" b="18889"/>
          <a:stretch>
            <a:fillRect/>
          </a:stretch>
        </p:blipFill>
        <p:spPr bwMode="auto">
          <a:xfrm>
            <a:off x="1928794" y="285728"/>
            <a:ext cx="5500726" cy="4214842"/>
          </a:xfrm>
          <a:prstGeom prst="rect">
            <a:avLst/>
          </a:prstGeom>
          <a:noFill/>
          <a:ln w="9525">
            <a:noFill/>
            <a:miter lim="800000"/>
            <a:headEnd/>
            <a:tailEnd/>
          </a:ln>
        </p:spPr>
      </p:pic>
      <p:sp>
        <p:nvSpPr>
          <p:cNvPr id="5" name="Rectangle 3"/>
          <p:cNvSpPr>
            <a:spLocks noChangeArrowheads="1"/>
          </p:cNvSpPr>
          <p:nvPr/>
        </p:nvSpPr>
        <p:spPr bwMode="auto">
          <a:xfrm>
            <a:off x="2643174" y="4786322"/>
            <a:ext cx="4143404" cy="12003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Коломиец Людмила</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dirty="0" smtClean="0">
                <a:ln>
                  <a:noFill/>
                </a:ln>
                <a:solidFill>
                  <a:schemeClr val="tx2">
                    <a:lumMod val="50000"/>
                  </a:schemeClr>
                </a:solidFill>
                <a:effectLst/>
                <a:latin typeface="Arial" pitchFamily="34" charset="0"/>
                <a:ea typeface="Times New Roman" pitchFamily="18" charset="0"/>
                <a:cs typeface="Arial" pitchFamily="34" charset="0"/>
              </a:rPr>
              <a:t> выпуск  2015 года</a:t>
            </a:r>
            <a:endPar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ТОО «</a:t>
            </a:r>
            <a:r>
              <a:rPr kumimoji="0" lang="ru-RU" b="1" i="0" u="none" strike="noStrike" cap="none" normalizeH="0" baseline="0" dirty="0" err="1" smtClean="0">
                <a:ln>
                  <a:noFill/>
                </a:ln>
                <a:solidFill>
                  <a:schemeClr val="tx2">
                    <a:lumMod val="50000"/>
                  </a:schemeClr>
                </a:solidFill>
                <a:effectLst/>
                <a:latin typeface="Arial" pitchFamily="34" charset="0"/>
                <a:ea typeface="Times New Roman" pitchFamily="18" charset="0"/>
                <a:cs typeface="Arial" pitchFamily="34" charset="0"/>
              </a:rPr>
              <a:t>Бурабай</a:t>
            </a: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 </a:t>
            </a:r>
            <a:r>
              <a:rPr kumimoji="0" lang="ru-RU" b="1" i="0" u="none" strike="noStrike" cap="none" normalizeH="0" baseline="0" dirty="0" err="1" smtClean="0">
                <a:ln>
                  <a:noFill/>
                </a:ln>
                <a:solidFill>
                  <a:schemeClr val="tx2">
                    <a:lumMod val="50000"/>
                  </a:schemeClr>
                </a:solidFill>
                <a:effectLst/>
                <a:latin typeface="Arial" pitchFamily="34" charset="0"/>
                <a:ea typeface="Times New Roman" pitchFamily="18" charset="0"/>
                <a:cs typeface="Arial" pitchFamily="34" charset="0"/>
              </a:rPr>
              <a:t>Континет</a:t>
            </a: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 Сервис»</a:t>
            </a:r>
          </a:p>
          <a:p>
            <a:pPr marL="0" marR="0" lvl="0" indent="0" algn="ctr" defTabSz="914400" rtl="0" eaLnBrk="1" fontAlgn="base" latinLnBrk="0" hangingPunct="1">
              <a:lnSpc>
                <a:spcPct val="100000"/>
              </a:lnSpc>
              <a:spcBef>
                <a:spcPct val="0"/>
              </a:spcBef>
              <a:spcAft>
                <a:spcPct val="0"/>
              </a:spcAft>
              <a:buClrTx/>
              <a:buSzTx/>
              <a:buFontTx/>
              <a:buNone/>
              <a:tabLst/>
            </a:pPr>
            <a:r>
              <a:rPr lang="ru-RU" b="1" dirty="0" smtClean="0">
                <a:solidFill>
                  <a:schemeClr val="tx2">
                    <a:lumMod val="50000"/>
                  </a:schemeClr>
                </a:solidFill>
                <a:latin typeface="Arial" pitchFamily="34" charset="0"/>
                <a:cs typeface="Arial" pitchFamily="34" charset="0"/>
              </a:rPr>
              <a:t>Бухгалтер-кассир</a:t>
            </a:r>
            <a:endParaRPr kumimoji="0" lang="ru-RU" b="1" i="0" u="none" strike="noStrike" cap="none" normalizeH="0" baseline="0" dirty="0" smtClean="0">
              <a:ln>
                <a:noFill/>
              </a:ln>
              <a:solidFill>
                <a:schemeClr val="tx2">
                  <a:lumMod val="50000"/>
                </a:schemeClr>
              </a:solidFill>
              <a:effectLst/>
              <a:latin typeface="Arial" pitchFamily="34" charset="0"/>
            </a:endParaRPr>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16200000" scaled="1"/>
          <a:tileRect/>
        </a:gradFill>
        <a:effectLst/>
      </p:bgPr>
    </p:bg>
    <p:spTree>
      <p:nvGrpSpPr>
        <p:cNvPr id="1" name=""/>
        <p:cNvGrpSpPr/>
        <p:nvPr/>
      </p:nvGrpSpPr>
      <p:grpSpPr>
        <a:xfrm>
          <a:off x="0" y="0"/>
          <a:ext cx="0" cy="0"/>
          <a:chOff x="0" y="0"/>
          <a:chExt cx="0" cy="0"/>
        </a:xfrm>
      </p:grpSpPr>
      <p:pic>
        <p:nvPicPr>
          <p:cNvPr id="4" name="Рисунок 3"/>
          <p:cNvPicPr/>
          <p:nvPr/>
        </p:nvPicPr>
        <p:blipFill>
          <a:blip r:embed="rId2" cstate="print"/>
          <a:srcRect l="39245" t="32248" r="34827" b="14006"/>
          <a:stretch>
            <a:fillRect/>
          </a:stretch>
        </p:blipFill>
        <p:spPr bwMode="auto">
          <a:xfrm>
            <a:off x="2714612" y="285728"/>
            <a:ext cx="3929090" cy="4714908"/>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5" name="Rectangle 3"/>
          <p:cNvSpPr>
            <a:spLocks noChangeArrowheads="1"/>
          </p:cNvSpPr>
          <p:nvPr/>
        </p:nvSpPr>
        <p:spPr bwMode="auto">
          <a:xfrm>
            <a:off x="2571736" y="5143512"/>
            <a:ext cx="4143404" cy="12003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b="1" i="0" u="none" strike="noStrike" cap="none" normalizeH="0" baseline="0" dirty="0" err="1" smtClean="0">
                <a:ln>
                  <a:noFill/>
                </a:ln>
                <a:solidFill>
                  <a:schemeClr val="tx2">
                    <a:lumMod val="50000"/>
                  </a:schemeClr>
                </a:solidFill>
                <a:effectLst/>
                <a:latin typeface="Arial" pitchFamily="34" charset="0"/>
                <a:ea typeface="Times New Roman" pitchFamily="18" charset="0"/>
                <a:cs typeface="Arial" pitchFamily="34" charset="0"/>
              </a:rPr>
              <a:t>Бесчетнова</a:t>
            </a: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 Анастасия</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dirty="0" smtClean="0">
                <a:ln>
                  <a:noFill/>
                </a:ln>
                <a:solidFill>
                  <a:schemeClr val="tx2">
                    <a:lumMod val="50000"/>
                  </a:schemeClr>
                </a:solidFill>
                <a:effectLst/>
                <a:latin typeface="Arial" pitchFamily="34" charset="0"/>
                <a:ea typeface="Times New Roman" pitchFamily="18" charset="0"/>
                <a:cs typeface="Arial" pitchFamily="34" charset="0"/>
              </a:rPr>
              <a:t> выпуск  2016 года</a:t>
            </a:r>
            <a:endPar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ИП «Сулейменова С.Е.»</a:t>
            </a:r>
          </a:p>
          <a:p>
            <a:pPr marL="0" marR="0" lvl="0" indent="0" algn="ctr" defTabSz="914400" rtl="0" eaLnBrk="1" fontAlgn="base" latinLnBrk="0" hangingPunct="1">
              <a:lnSpc>
                <a:spcPct val="100000"/>
              </a:lnSpc>
              <a:spcBef>
                <a:spcPct val="0"/>
              </a:spcBef>
              <a:spcAft>
                <a:spcPct val="0"/>
              </a:spcAft>
              <a:buClrTx/>
              <a:buSzTx/>
              <a:buFontTx/>
              <a:buNone/>
              <a:tabLst/>
            </a:pPr>
            <a:r>
              <a:rPr lang="ru-RU" b="1" dirty="0" smtClean="0">
                <a:solidFill>
                  <a:schemeClr val="tx2">
                    <a:lumMod val="50000"/>
                  </a:schemeClr>
                </a:solidFill>
                <a:latin typeface="Arial" pitchFamily="34" charset="0"/>
                <a:cs typeface="Arial" pitchFamily="34" charset="0"/>
              </a:rPr>
              <a:t>Бухгалтер</a:t>
            </a:r>
            <a:endParaRPr kumimoji="0" lang="ru-RU" b="1" i="0" u="none" strike="noStrike" cap="none" normalizeH="0" baseline="0" dirty="0" smtClean="0">
              <a:ln>
                <a:noFill/>
              </a:ln>
              <a:solidFill>
                <a:schemeClr val="tx2">
                  <a:lumMod val="50000"/>
                </a:schemeClr>
              </a:solidFill>
              <a:effectLst/>
              <a:latin typeface="Arial" pitchFamily="34" charset="0"/>
            </a:endParaRPr>
          </a:p>
        </p:txBody>
      </p:sp>
    </p:spTree>
  </p:cSld>
  <p:clrMapOvr>
    <a:masterClrMapping/>
  </p:clrMapOvr>
  <p:transition>
    <p:strips/>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srcRect/>
          <a:stretch>
            <a:fillRect/>
          </a:stretch>
        </p:blipFill>
        <p:spPr bwMode="auto">
          <a:xfrm>
            <a:off x="571472" y="0"/>
            <a:ext cx="3300383" cy="5500638"/>
          </a:xfrm>
          <a:prstGeom prst="rect">
            <a:avLst/>
          </a:prstGeom>
          <a:noFill/>
          <a:ln w="9525">
            <a:noFill/>
            <a:miter lim="800000"/>
            <a:headEnd/>
            <a:tailEnd/>
          </a:ln>
          <a:effectLst/>
        </p:spPr>
      </p:pic>
      <p:sp>
        <p:nvSpPr>
          <p:cNvPr id="5" name="Rectangle 3"/>
          <p:cNvSpPr>
            <a:spLocks noChangeArrowheads="1"/>
          </p:cNvSpPr>
          <p:nvPr/>
        </p:nvSpPr>
        <p:spPr bwMode="auto">
          <a:xfrm>
            <a:off x="0" y="5429264"/>
            <a:ext cx="4214842" cy="120032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Ерёменко Надежда</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dirty="0" smtClean="0">
                <a:ln>
                  <a:noFill/>
                </a:ln>
                <a:solidFill>
                  <a:schemeClr val="tx2">
                    <a:lumMod val="50000"/>
                  </a:schemeClr>
                </a:solidFill>
                <a:effectLst/>
                <a:latin typeface="Arial" pitchFamily="34" charset="0"/>
                <a:ea typeface="Times New Roman" pitchFamily="18" charset="0"/>
                <a:cs typeface="Arial" pitchFamily="34" charset="0"/>
              </a:rPr>
              <a:t> выпуск  2002 года</a:t>
            </a:r>
            <a:endPar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ОТП Банк, управляющий офисом</a:t>
            </a:r>
          </a:p>
          <a:p>
            <a:pPr marL="0" marR="0" lvl="0" indent="0" algn="ctr" defTabSz="914400" rtl="0" eaLnBrk="1" fontAlgn="base" latinLnBrk="0" hangingPunct="1">
              <a:lnSpc>
                <a:spcPct val="100000"/>
              </a:lnSpc>
              <a:spcBef>
                <a:spcPct val="0"/>
              </a:spcBef>
              <a:spcAft>
                <a:spcPct val="0"/>
              </a:spcAft>
              <a:buClrTx/>
              <a:buSzTx/>
              <a:buFontTx/>
              <a:buNone/>
              <a:tabLst/>
            </a:pPr>
            <a:r>
              <a:rPr lang="ru-RU" b="1" dirty="0" smtClean="0">
                <a:solidFill>
                  <a:schemeClr val="tx2">
                    <a:lumMod val="50000"/>
                  </a:schemeClr>
                </a:solidFill>
                <a:latin typeface="Arial" pitchFamily="34" charset="0"/>
                <a:cs typeface="Arial" pitchFamily="34" charset="0"/>
              </a:rPr>
              <a:t>Российская Федерация</a:t>
            </a:r>
            <a:endParaRPr kumimoji="0" lang="ru-RU" b="1" i="0" u="none" strike="noStrike" cap="none" normalizeH="0" baseline="0" dirty="0" smtClean="0">
              <a:ln>
                <a:noFill/>
              </a:ln>
              <a:solidFill>
                <a:schemeClr val="tx2">
                  <a:lumMod val="50000"/>
                </a:schemeClr>
              </a:solidFill>
              <a:effectLst/>
              <a:latin typeface="Arial" pitchFamily="34" charset="0"/>
            </a:endParaRPr>
          </a:p>
        </p:txBody>
      </p:sp>
      <p:sp>
        <p:nvSpPr>
          <p:cNvPr id="64515" name="Rectangle 3"/>
          <p:cNvSpPr>
            <a:spLocks noChangeArrowheads="1"/>
          </p:cNvSpPr>
          <p:nvPr/>
        </p:nvSpPr>
        <p:spPr bwMode="auto">
          <a:xfrm>
            <a:off x="4143372" y="142852"/>
            <a:ext cx="4857784" cy="6401753"/>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2"/>
                </a:solidFill>
                <a:effectLst/>
                <a:latin typeface="Times New Roman" pitchFamily="18" charset="0"/>
                <a:ea typeface="Calibri" pitchFamily="34" charset="0"/>
                <a:cs typeface="Times New Roman" pitchFamily="18" charset="0"/>
              </a:rPr>
              <a:t>«Хочется сказать слова благодарности всем преподавателям </a:t>
            </a:r>
            <a:r>
              <a:rPr kumimoji="0" lang="ru-RU" b="1" i="0" u="none" strike="noStrike" cap="none" normalizeH="0" baseline="0" dirty="0" err="1" smtClean="0">
                <a:ln>
                  <a:noFill/>
                </a:ln>
                <a:solidFill>
                  <a:schemeClr val="tx2"/>
                </a:solidFill>
                <a:effectLst/>
                <a:latin typeface="Times New Roman" pitchFamily="18" charset="0"/>
                <a:ea typeface="Calibri" pitchFamily="34" charset="0"/>
                <a:cs typeface="Times New Roman" pitchFamily="18" charset="0"/>
              </a:rPr>
              <a:t>Щучинского</a:t>
            </a:r>
            <a:r>
              <a:rPr kumimoji="0" lang="ru-RU" b="1" i="0" u="none" strike="noStrike" cap="none" normalizeH="0" baseline="0" dirty="0" smtClean="0">
                <a:ln>
                  <a:noFill/>
                </a:ln>
                <a:solidFill>
                  <a:schemeClr val="tx2"/>
                </a:solidFill>
                <a:effectLst/>
                <a:latin typeface="Times New Roman" pitchFamily="18" charset="0"/>
                <a:ea typeface="Calibri" pitchFamily="34" charset="0"/>
                <a:cs typeface="Times New Roman" pitchFamily="18" charset="0"/>
              </a:rPr>
              <a:t> Технического Коллежа (Высший колледж, город Щучинск). Закончила я его в 2002 г. До сих пор вспоминаю время обучения в этих стенах с улыбкой и благодарностью. Много было встреч, трудностей, радостей, успехов и неудач. Положительное впечатление о нем, о педагогическом составе, об однокурсниках я несу до сих пор. </a:t>
            </a:r>
            <a:r>
              <a:rPr kumimoji="0" lang="ru-RU" b="1" i="0" u="none" strike="noStrike" cap="none" normalizeH="0" baseline="0" dirty="0" smtClean="0">
                <a:ln>
                  <a:noFill/>
                </a:ln>
                <a:solidFill>
                  <a:srgbClr val="860000"/>
                </a:solidFill>
                <a:effectLst/>
                <a:latin typeface="Times New Roman" pitchFamily="18" charset="0"/>
                <a:ea typeface="Calibri" pitchFamily="34" charset="0"/>
                <a:cs typeface="Times New Roman" pitchFamily="18" charset="0"/>
              </a:rPr>
              <a:t>В ЩТК можно получить прекрасное образование. </a:t>
            </a:r>
            <a:r>
              <a:rPr kumimoji="0" lang="ru-RU" b="1" i="0" u="none" strike="noStrike" cap="none" normalizeH="0" baseline="0" dirty="0" smtClean="0">
                <a:ln>
                  <a:noFill/>
                </a:ln>
                <a:solidFill>
                  <a:schemeClr val="tx2"/>
                </a:solidFill>
                <a:effectLst/>
                <a:latin typeface="Times New Roman" pitchFamily="18" charset="0"/>
                <a:ea typeface="Calibri" pitchFamily="34" charset="0"/>
                <a:cs typeface="Times New Roman" pitchFamily="18" charset="0"/>
              </a:rPr>
              <a:t>Здесь самые отзывчивые преподаватели, которые прививают интерес к предметам, поэтому сидеть на парах совсем не в тягость. </a:t>
            </a:r>
            <a:r>
              <a:rPr kumimoji="0" lang="ru-RU" b="1" i="0" u="none" strike="noStrike" cap="none" normalizeH="0" baseline="0" dirty="0" smtClean="0">
                <a:ln>
                  <a:noFill/>
                </a:ln>
                <a:solidFill>
                  <a:srgbClr val="860000"/>
                </a:solidFill>
                <a:effectLst/>
                <a:latin typeface="Times New Roman" pitchFamily="18" charset="0"/>
                <a:ea typeface="Calibri" pitchFamily="34" charset="0"/>
                <a:cs typeface="Times New Roman" pitchFamily="18" charset="0"/>
              </a:rPr>
              <a:t>Я очень рада, что училась в этом колледже, он лучший! </a:t>
            </a:r>
            <a:r>
              <a:rPr kumimoji="0" lang="ru-RU" b="1" i="0" u="none" strike="noStrike" cap="none" normalizeH="0" baseline="0" dirty="0" smtClean="0">
                <a:ln>
                  <a:noFill/>
                </a:ln>
                <a:solidFill>
                  <a:schemeClr val="tx2"/>
                </a:solidFill>
                <a:effectLst/>
                <a:latin typeface="Times New Roman" pitchFamily="18" charset="0"/>
                <a:ea typeface="Calibri" pitchFamily="34" charset="0"/>
                <a:cs typeface="Times New Roman" pitchFamily="18" charset="0"/>
              </a:rPr>
              <a:t>Желаю всему преподавательскому составу доброго здоровья и дальнейших творческих успехов. И пусть в стенах колледжа будет всегда царить уютная, дающая желание учиться атмосфера!»</a:t>
            </a:r>
          </a:p>
          <a:p>
            <a:pPr marL="0" marR="0" lvl="0" indent="449263" algn="r" defTabSz="914400" rtl="0" eaLnBrk="0" fontAlgn="base" latinLnBrk="0" hangingPunct="0">
              <a:lnSpc>
                <a:spcPct val="100000"/>
              </a:lnSpc>
              <a:spcBef>
                <a:spcPct val="0"/>
              </a:spcBef>
              <a:spcAft>
                <a:spcPct val="0"/>
              </a:spcAft>
              <a:buClrTx/>
              <a:buSzTx/>
              <a:buFontTx/>
              <a:buNone/>
              <a:tabLst/>
            </a:pPr>
            <a:r>
              <a:rPr lang="ru-RU" sz="1600" dirty="0" smtClean="0">
                <a:solidFill>
                  <a:schemeClr val="tx2"/>
                </a:solidFill>
                <a:latin typeface="Arial" pitchFamily="34" charset="0"/>
                <a:cs typeface="Arial" pitchFamily="34" charset="0"/>
              </a:rPr>
              <a:t>	</a:t>
            </a:r>
          </a:p>
          <a:p>
            <a:pPr marL="0" marR="0" lvl="0" indent="449263" algn="r" defTabSz="914400" rtl="0" eaLnBrk="0" fontAlgn="base" latinLnBrk="0" hangingPunct="0">
              <a:lnSpc>
                <a:spcPct val="100000"/>
              </a:lnSpc>
              <a:spcBef>
                <a:spcPct val="0"/>
              </a:spcBef>
              <a:spcAft>
                <a:spcPct val="0"/>
              </a:spcAft>
              <a:buClrTx/>
              <a:buSzTx/>
              <a:buFontTx/>
              <a:buNone/>
              <a:tabLst/>
            </a:pPr>
            <a:r>
              <a:rPr lang="ru-RU" sz="1600" b="1" dirty="0" smtClean="0">
                <a:solidFill>
                  <a:schemeClr val="tx2"/>
                </a:solidFill>
                <a:latin typeface="Times New Roman" pitchFamily="18" charset="0"/>
                <a:cs typeface="Times New Roman" pitchFamily="18" charset="0"/>
              </a:rPr>
              <a:t>Надежда Горяева (Ерёменко)</a:t>
            </a:r>
            <a:endParaRPr kumimoji="0" lang="ru-RU" sz="1600" b="1" i="0" u="none" strike="noStrike" cap="none" normalizeH="0" baseline="0" dirty="0" smtClean="0">
              <a:ln>
                <a:noFill/>
              </a:ln>
              <a:solidFill>
                <a:schemeClr val="tx2"/>
              </a:solidFill>
              <a:effectLst/>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path path="circle">
            <a:fillToRect l="100000" t="100000"/>
          </a:path>
        </a:gra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571472" y="214290"/>
            <a:ext cx="3500462" cy="4667282"/>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4099" name="Rectangle 3"/>
          <p:cNvSpPr>
            <a:spLocks noChangeArrowheads="1"/>
          </p:cNvSpPr>
          <p:nvPr/>
        </p:nvSpPr>
        <p:spPr bwMode="auto">
          <a:xfrm>
            <a:off x="142844" y="4929198"/>
            <a:ext cx="4143404" cy="175432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ru-RU" b="1" i="0" u="none" strike="noStrike" cap="none" normalizeH="0" baseline="0" dirty="0" err="1" smtClean="0">
                <a:ln>
                  <a:noFill/>
                </a:ln>
                <a:solidFill>
                  <a:schemeClr val="tx2">
                    <a:lumMod val="50000"/>
                  </a:schemeClr>
                </a:solidFill>
                <a:effectLst/>
                <a:latin typeface="Arial" pitchFamily="34" charset="0"/>
                <a:ea typeface="Times New Roman" pitchFamily="18" charset="0"/>
                <a:cs typeface="Arial" pitchFamily="34" charset="0"/>
              </a:rPr>
              <a:t>Ехласова</a:t>
            </a: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 </a:t>
            </a:r>
            <a:r>
              <a:rPr kumimoji="0" lang="ru-RU" b="1" i="0" u="none" strike="noStrike" cap="none" normalizeH="0" baseline="0" dirty="0" err="1" smtClean="0">
                <a:ln>
                  <a:noFill/>
                </a:ln>
                <a:solidFill>
                  <a:schemeClr val="tx2">
                    <a:lumMod val="50000"/>
                  </a:schemeClr>
                </a:solidFill>
                <a:effectLst/>
                <a:latin typeface="Arial" pitchFamily="34" charset="0"/>
                <a:ea typeface="Times New Roman" pitchFamily="18" charset="0"/>
                <a:cs typeface="Arial" pitchFamily="34" charset="0"/>
              </a:rPr>
              <a:t>Жанар</a:t>
            </a: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dirty="0" smtClean="0">
                <a:ln>
                  <a:noFill/>
                </a:ln>
                <a:solidFill>
                  <a:schemeClr val="tx2">
                    <a:lumMod val="50000"/>
                  </a:schemeClr>
                </a:solidFill>
                <a:effectLst/>
                <a:latin typeface="Arial" pitchFamily="34" charset="0"/>
                <a:ea typeface="Times New Roman" pitchFamily="18" charset="0"/>
                <a:cs typeface="Arial" pitchFamily="34" charset="0"/>
              </a:rPr>
              <a:t> выпуск  2011 года</a:t>
            </a:r>
            <a:endPar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tx2">
                    <a:lumMod val="50000"/>
                  </a:schemeClr>
                </a:solidFill>
                <a:effectLst/>
                <a:latin typeface="Arial" pitchFamily="34" charset="0"/>
                <a:ea typeface="Times New Roman" pitchFamily="18" charset="0"/>
                <a:cs typeface="Arial" pitchFamily="34" charset="0"/>
              </a:rPr>
              <a:t>И.о. руководителя финансового обеспечения департамента государственного имущества и приватизации г.Астаны </a:t>
            </a:r>
            <a:endParaRPr kumimoji="0" lang="ru-RU" b="1" i="0" u="none" strike="noStrike" cap="none" normalizeH="0" baseline="0" dirty="0" smtClean="0">
              <a:ln>
                <a:noFill/>
              </a:ln>
              <a:solidFill>
                <a:schemeClr val="tx2">
                  <a:lumMod val="50000"/>
                </a:schemeClr>
              </a:solidFill>
              <a:effectLst/>
              <a:latin typeface="Arial" pitchFamily="34" charset="0"/>
            </a:endParaRPr>
          </a:p>
        </p:txBody>
      </p:sp>
      <p:sp>
        <p:nvSpPr>
          <p:cNvPr id="6" name="Rectangle 3"/>
          <p:cNvSpPr>
            <a:spLocks noChangeArrowheads="1"/>
          </p:cNvSpPr>
          <p:nvPr/>
        </p:nvSpPr>
        <p:spPr bwMode="auto">
          <a:xfrm>
            <a:off x="4357686" y="714356"/>
            <a:ext cx="4357718" cy="55092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ctr"/>
            <a:r>
              <a:rPr kumimoji="0" lang="ru-RU"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lang="ru-RU" sz="2200" dirty="0" smtClean="0"/>
              <a:t> </a:t>
            </a:r>
            <a:r>
              <a:rPr lang="ru-RU" sz="2200" b="1" dirty="0" smtClean="0">
                <a:solidFill>
                  <a:schemeClr val="tx2"/>
                </a:solidFill>
                <a:latin typeface="Times New Roman" pitchFamily="18" charset="0"/>
                <a:cs typeface="Times New Roman" pitchFamily="18" charset="0"/>
              </a:rPr>
              <a:t>«</a:t>
            </a:r>
            <a:r>
              <a:rPr lang="ru-RU" sz="2200" b="1" dirty="0" err="1" smtClean="0">
                <a:solidFill>
                  <a:schemeClr val="tx2"/>
                </a:solidFill>
                <a:latin typeface="Times New Roman" pitchFamily="18" charset="0"/>
                <a:cs typeface="Times New Roman" pitchFamily="18" charset="0"/>
              </a:rPr>
              <a:t>Щучинский</a:t>
            </a:r>
            <a:r>
              <a:rPr lang="ru-RU" sz="2200" b="1" dirty="0" smtClean="0">
                <a:solidFill>
                  <a:schemeClr val="tx2"/>
                </a:solidFill>
                <a:latin typeface="Times New Roman" pitchFamily="18" charset="0"/>
                <a:cs typeface="Times New Roman" pitchFamily="18" charset="0"/>
              </a:rPr>
              <a:t> технический колледж, </a:t>
            </a:r>
          </a:p>
          <a:p>
            <a:pPr algn="ctr"/>
            <a:r>
              <a:rPr lang="ru-RU" sz="2200" b="1" dirty="0" smtClean="0">
                <a:solidFill>
                  <a:schemeClr val="tx2"/>
                </a:solidFill>
                <a:latin typeface="Times New Roman" pitchFamily="18" charset="0"/>
                <a:cs typeface="Times New Roman" pitchFamily="18" charset="0"/>
              </a:rPr>
              <a:t>ныне Высший колледж г.Щучинска – </a:t>
            </a:r>
          </a:p>
          <a:p>
            <a:pPr algn="ctr"/>
            <a:r>
              <a:rPr lang="ru-RU" sz="2200" b="1" dirty="0" smtClean="0">
                <a:solidFill>
                  <a:schemeClr val="tx2"/>
                </a:solidFill>
                <a:latin typeface="Times New Roman" pitchFamily="18" charset="0"/>
                <a:cs typeface="Times New Roman" pitchFamily="18" charset="0"/>
              </a:rPr>
              <a:t>образцовое учебное заведение с богатой историей. Квалифицированный преподавательский состав, обширная материально-техническая база, современное оборудование позволяют получить высокую степень компетентности выпускников колледжа» </a:t>
            </a:r>
          </a:p>
          <a:p>
            <a:pPr algn="ctr"/>
            <a:endParaRPr lang="ru-RU" sz="2200" dirty="0" smtClean="0">
              <a:solidFill>
                <a:schemeClr val="tx2"/>
              </a:solidFill>
              <a:latin typeface="Arial" pitchFamily="34" charset="0"/>
              <a:cs typeface="Arial" pitchFamily="34" charset="0"/>
            </a:endParaRPr>
          </a:p>
          <a:p>
            <a:pPr algn="ctr"/>
            <a:r>
              <a:rPr lang="ru-RU" sz="2200" dirty="0" smtClean="0">
                <a:solidFill>
                  <a:schemeClr val="tx2"/>
                </a:solidFill>
                <a:latin typeface="Arial" pitchFamily="34" charset="0"/>
                <a:cs typeface="Arial" pitchFamily="34" charset="0"/>
              </a:rPr>
              <a:t>                       </a:t>
            </a:r>
            <a:r>
              <a:rPr lang="ru-RU" sz="2200" dirty="0" err="1" smtClean="0">
                <a:solidFill>
                  <a:schemeClr val="tx2"/>
                </a:solidFill>
                <a:latin typeface="Arial" pitchFamily="34" charset="0"/>
                <a:cs typeface="Arial" pitchFamily="34" charset="0"/>
              </a:rPr>
              <a:t>Ехласова</a:t>
            </a:r>
            <a:r>
              <a:rPr lang="ru-RU" sz="2200" dirty="0" smtClean="0">
                <a:solidFill>
                  <a:schemeClr val="tx2"/>
                </a:solidFill>
                <a:latin typeface="Arial" pitchFamily="34" charset="0"/>
                <a:cs typeface="Arial" pitchFamily="34" charset="0"/>
              </a:rPr>
              <a:t> </a:t>
            </a:r>
            <a:r>
              <a:rPr lang="ru-RU" sz="2200" dirty="0" err="1" smtClean="0">
                <a:solidFill>
                  <a:schemeClr val="tx2"/>
                </a:solidFill>
                <a:latin typeface="Arial" pitchFamily="34" charset="0"/>
                <a:cs typeface="Arial" pitchFamily="34" charset="0"/>
              </a:rPr>
              <a:t>Жанар</a:t>
            </a:r>
            <a:endParaRPr lang="ru-RU" sz="2200" dirty="0">
              <a:solidFill>
                <a:schemeClr val="tx2"/>
              </a:solidFill>
              <a:latin typeface="Arial" pitchFamily="34" charset="0"/>
              <a:cs typeface="Arial" pitchFamily="34" charset="0"/>
            </a:endParaRPr>
          </a:p>
        </p:txBody>
      </p:sp>
    </p:spTree>
  </p:cSld>
  <p:clrMapOvr>
    <a:masterClrMapping/>
  </p:clrMapOvr>
  <p:transition>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a:gra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928662" y="357166"/>
            <a:ext cx="7559675" cy="157003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algn="ctr"/>
            <a:r>
              <a:rPr lang="ru-RU" sz="3200" b="1" dirty="0"/>
              <a:t>Интернациональной эмблемой всех экономических работников признан </a:t>
            </a:r>
          </a:p>
          <a:p>
            <a:pPr algn="ctr"/>
            <a:r>
              <a:rPr lang="ru-RU" sz="3200" b="1" dirty="0">
                <a:solidFill>
                  <a:srgbClr val="0070C0"/>
                </a:solidFill>
              </a:rPr>
              <a:t>герб бухгалтеров </a:t>
            </a:r>
          </a:p>
        </p:txBody>
      </p:sp>
      <p:pic>
        <p:nvPicPr>
          <p:cNvPr id="5" name="Picture 2" descr="F:\герб.gif"/>
          <p:cNvPicPr>
            <a:picLocks noChangeAspect="1" noChangeArrowheads="1"/>
          </p:cNvPicPr>
          <p:nvPr/>
        </p:nvPicPr>
        <p:blipFill>
          <a:blip r:embed="rId2"/>
          <a:srcRect/>
          <a:stretch>
            <a:fillRect/>
          </a:stretch>
        </p:blipFill>
        <p:spPr bwMode="auto">
          <a:xfrm>
            <a:off x="2857488" y="2000240"/>
            <a:ext cx="3671888" cy="4321175"/>
          </a:xfrm>
          <a:prstGeom prst="rect">
            <a:avLst/>
          </a:prstGeom>
          <a:noFill/>
          <a:ln w="9525">
            <a:noFill/>
            <a:miter lim="800000"/>
            <a:headEnd/>
            <a:tailEnd/>
          </a:ln>
        </p:spPr>
      </p:pic>
    </p:spTree>
  </p:cSld>
  <p:clrMapOvr>
    <a:masterClrMapping/>
  </p:clrMapOvr>
  <p:transition advClick="0" advTm="1271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499"/>
                                          </p:stCondLst>
                                        </p:cTn>
                                        <p:tgtEl>
                                          <p:spTgt spid="4"/>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31746" name="Picture 2" descr="F:\герб.gif"/>
          <p:cNvPicPr>
            <a:picLocks noChangeAspect="1" noChangeArrowheads="1"/>
          </p:cNvPicPr>
          <p:nvPr/>
        </p:nvPicPr>
        <p:blipFill>
          <a:blip r:embed="rId2"/>
          <a:srcRect/>
          <a:stretch>
            <a:fillRect/>
          </a:stretch>
        </p:blipFill>
        <p:spPr bwMode="auto">
          <a:xfrm>
            <a:off x="539750" y="908050"/>
            <a:ext cx="3460746" cy="4561736"/>
          </a:xfrm>
          <a:prstGeom prst="rect">
            <a:avLst/>
          </a:prstGeom>
          <a:noFill/>
          <a:ln w="9525">
            <a:noFill/>
            <a:miter lim="800000"/>
            <a:headEnd/>
            <a:tailEnd/>
          </a:ln>
        </p:spPr>
      </p:pic>
      <p:sp>
        <p:nvSpPr>
          <p:cNvPr id="31747" name="TextBox 4"/>
          <p:cNvSpPr txBox="1">
            <a:spLocks noChangeArrowheads="1"/>
          </p:cNvSpPr>
          <p:nvPr/>
        </p:nvSpPr>
        <p:spPr bwMode="auto">
          <a:xfrm>
            <a:off x="4214810" y="692150"/>
            <a:ext cx="4460878" cy="5018088"/>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4000" b="1" dirty="0"/>
              <a:t>На нём изображены </a:t>
            </a:r>
            <a:r>
              <a:rPr lang="ru-RU" sz="4000" b="1" dirty="0">
                <a:solidFill>
                  <a:srgbClr val="0070C0"/>
                </a:solidFill>
              </a:rPr>
              <a:t>солнце, весы,  кривая Бернулли  </a:t>
            </a:r>
            <a:r>
              <a:rPr lang="ru-RU" sz="4000" b="1" dirty="0"/>
              <a:t>и начертаны слова:</a:t>
            </a:r>
          </a:p>
          <a:p>
            <a:pPr algn="ctr"/>
            <a:r>
              <a:rPr lang="ru-RU" sz="4000" b="1" dirty="0">
                <a:solidFill>
                  <a:srgbClr val="00B050"/>
                </a:solidFill>
              </a:rPr>
              <a:t>«Наука, доверие, независимость»</a:t>
            </a:r>
          </a:p>
        </p:txBody>
      </p:sp>
    </p:spTree>
  </p:cSld>
  <p:clrMapOvr>
    <a:masterClrMapping/>
  </p:clrMapOvr>
  <p:transition advClick="0" advTm="11891"/>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32770" name="Picture 2" descr="F:\герб.gif"/>
          <p:cNvPicPr>
            <a:picLocks noChangeAspect="1" noChangeArrowheads="1"/>
          </p:cNvPicPr>
          <p:nvPr/>
        </p:nvPicPr>
        <p:blipFill>
          <a:blip r:embed="rId2"/>
          <a:srcRect/>
          <a:stretch>
            <a:fillRect/>
          </a:stretch>
        </p:blipFill>
        <p:spPr bwMode="auto">
          <a:xfrm>
            <a:off x="214282" y="1285860"/>
            <a:ext cx="3000396" cy="3671888"/>
          </a:xfrm>
          <a:prstGeom prst="rect">
            <a:avLst/>
          </a:prstGeom>
          <a:noFill/>
          <a:ln w="9525">
            <a:noFill/>
            <a:miter lim="800000"/>
            <a:headEnd/>
            <a:tailEnd/>
          </a:ln>
        </p:spPr>
      </p:pic>
      <p:sp>
        <p:nvSpPr>
          <p:cNvPr id="32771" name="TextBox 2"/>
          <p:cNvSpPr txBox="1">
            <a:spLocks noChangeArrowheads="1"/>
          </p:cNvSpPr>
          <p:nvPr/>
        </p:nvSpPr>
        <p:spPr bwMode="auto">
          <a:xfrm>
            <a:off x="3000364" y="428604"/>
            <a:ext cx="5786478" cy="1477328"/>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3000" b="1" u="sng" dirty="0">
                <a:solidFill>
                  <a:srgbClr val="FFC000"/>
                </a:solidFill>
                <a:latin typeface="Times New Roman" pitchFamily="18" charset="0"/>
                <a:cs typeface="Times New Roman" pitchFamily="18" charset="0"/>
              </a:rPr>
              <a:t>Солнце</a:t>
            </a:r>
            <a:r>
              <a:rPr lang="ru-RU" sz="3000" b="1" dirty="0">
                <a:latin typeface="Times New Roman" pitchFamily="18" charset="0"/>
                <a:cs typeface="Times New Roman" pitchFamily="18" charset="0"/>
              </a:rPr>
              <a:t>  означает, что   бухгалтерский учёт  освещает хозяйственную деятельность  </a:t>
            </a:r>
          </a:p>
        </p:txBody>
      </p:sp>
      <p:sp>
        <p:nvSpPr>
          <p:cNvPr id="32772" name="TextBox 4"/>
          <p:cNvSpPr txBox="1">
            <a:spLocks noChangeArrowheads="1"/>
          </p:cNvSpPr>
          <p:nvPr/>
        </p:nvSpPr>
        <p:spPr bwMode="auto">
          <a:xfrm>
            <a:off x="3357554" y="2428868"/>
            <a:ext cx="5319721" cy="193899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3000" b="1" u="sng" dirty="0">
                <a:solidFill>
                  <a:srgbClr val="0070C0"/>
                </a:solidFill>
                <a:latin typeface="Times New Roman" pitchFamily="18" charset="0"/>
                <a:cs typeface="Times New Roman" pitchFamily="18" charset="0"/>
              </a:rPr>
              <a:t>Весы </a:t>
            </a:r>
            <a:r>
              <a:rPr lang="ru-RU" sz="3000" b="1" dirty="0">
                <a:latin typeface="Times New Roman" pitchFamily="18" charset="0"/>
                <a:cs typeface="Times New Roman" pitchFamily="18" charset="0"/>
              </a:rPr>
              <a:t>– это знак баланса, основной формы финансовой (бухгалтерской) отчётности организации</a:t>
            </a:r>
          </a:p>
        </p:txBody>
      </p:sp>
      <p:sp>
        <p:nvSpPr>
          <p:cNvPr id="32773" name="TextBox 5"/>
          <p:cNvSpPr txBox="1">
            <a:spLocks noChangeArrowheads="1"/>
          </p:cNvSpPr>
          <p:nvPr/>
        </p:nvSpPr>
        <p:spPr bwMode="auto">
          <a:xfrm>
            <a:off x="2500298" y="4786322"/>
            <a:ext cx="6192838" cy="156845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r>
              <a:rPr lang="ru-RU" sz="3200" b="1" u="sng" dirty="0">
                <a:solidFill>
                  <a:srgbClr val="00B050"/>
                </a:solidFill>
                <a:latin typeface="Times New Roman" pitchFamily="18" charset="0"/>
                <a:cs typeface="Times New Roman" pitchFamily="18" charset="0"/>
              </a:rPr>
              <a:t>Кривая Бернулли </a:t>
            </a:r>
            <a:r>
              <a:rPr lang="ru-RU" sz="3200" b="1" dirty="0">
                <a:latin typeface="Times New Roman" pitchFamily="18" charset="0"/>
                <a:cs typeface="Times New Roman" pitchFamily="18" charset="0"/>
              </a:rPr>
              <a:t>подчёркивает, что учёт, однажды возникнув, будет существовать вечно</a:t>
            </a:r>
          </a:p>
        </p:txBody>
      </p:sp>
    </p:spTree>
  </p:cSld>
  <p:clrMapOvr>
    <a:masterClrMapping/>
  </p:clrMapOvr>
  <p:transition advClick="0" advTm="13094"/>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фото колледжа кач"/>
          <p:cNvPicPr>
            <a:picLocks noChangeAspect="1" noChangeArrowheads="1"/>
          </p:cNvPicPr>
          <p:nvPr/>
        </p:nvPicPr>
        <p:blipFill>
          <a:blip r:embed="rId2"/>
          <a:srcRect/>
          <a:stretch>
            <a:fillRect/>
          </a:stretch>
        </p:blipFill>
        <p:spPr bwMode="auto">
          <a:xfrm>
            <a:off x="-107950" y="-214337"/>
            <a:ext cx="9251950" cy="7072338"/>
          </a:xfrm>
          <a:prstGeom prst="rect">
            <a:avLst/>
          </a:prstGeom>
          <a:noFill/>
          <a:ln w="9525">
            <a:noFill/>
            <a:miter lim="800000"/>
            <a:headEnd/>
            <a:tailEnd/>
          </a:ln>
        </p:spPr>
      </p:pic>
      <p:sp>
        <p:nvSpPr>
          <p:cNvPr id="5" name="Прямоугольник 4"/>
          <p:cNvSpPr/>
          <p:nvPr/>
        </p:nvSpPr>
        <p:spPr>
          <a:xfrm>
            <a:off x="500002" y="2571744"/>
            <a:ext cx="8643998" cy="1754326"/>
          </a:xfrm>
          <a:prstGeom prst="rect">
            <a:avLst/>
          </a:prstGeom>
          <a:noFill/>
        </p:spPr>
        <p:txBody>
          <a:bodyPr>
            <a:spAutoFit/>
          </a:bodyPr>
          <a:lstStyle/>
          <a:p>
            <a:pPr algn="ctr">
              <a:defRPr/>
            </a:pPr>
            <a:r>
              <a:rPr lang="ru-RU" sz="5400" b="1" dirty="0">
                <a:ln w="1905"/>
                <a:solidFill>
                  <a:srgbClr val="C00000"/>
                </a:solidFill>
                <a:effectLst>
                  <a:innerShdw blurRad="69850" dist="43180" dir="5400000">
                    <a:srgbClr val="000000">
                      <a:alpha val="65000"/>
                    </a:srgbClr>
                  </a:innerShdw>
                </a:effectLst>
              </a:rPr>
              <a:t>Добро пожаловать, Абитуриент </a:t>
            </a:r>
            <a:r>
              <a:rPr lang="ru-RU" sz="5400" b="1" dirty="0" smtClean="0">
                <a:ln w="1905"/>
                <a:solidFill>
                  <a:srgbClr val="C00000"/>
                </a:solidFill>
                <a:effectLst>
                  <a:innerShdw blurRad="69850" dist="43180" dir="5400000">
                    <a:srgbClr val="000000">
                      <a:alpha val="65000"/>
                    </a:srgbClr>
                  </a:innerShdw>
                </a:effectLst>
              </a:rPr>
              <a:t>!</a:t>
            </a:r>
            <a:endParaRPr lang="ru-RU" sz="5400" b="1" dirty="0">
              <a:ln w="1905"/>
              <a:solidFill>
                <a:srgbClr val="C00000"/>
              </a:solidFill>
              <a:effectLst>
                <a:innerShdw blurRad="69850" dist="43180" dir="5400000">
                  <a:srgbClr val="000000">
                    <a:alpha val="65000"/>
                  </a:srgbClr>
                </a:innerShdw>
              </a:effectLst>
            </a:endParaRPr>
          </a:p>
        </p:txBody>
      </p:sp>
    </p:spTree>
  </p:cSld>
  <p:clrMapOvr>
    <a:masterClrMapping/>
  </p:clrMapOvr>
  <p:transition advClick="0" advTm="48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2.3"/>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TotalTime>
  <Words>911</Words>
  <PresentationFormat>Экран (4:3)</PresentationFormat>
  <Paragraphs>180</Paragraphs>
  <Slides>55</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55</vt:i4>
      </vt:variant>
    </vt:vector>
  </HeadingPairs>
  <TitlesOfParts>
    <vt:vector size="5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КДМ</dc:creator>
  <cp:lastModifiedBy>КДМ</cp:lastModifiedBy>
  <cp:revision>43</cp:revision>
  <dcterms:modified xsi:type="dcterms:W3CDTF">2017-05-17T04:04:14Z</dcterms:modified>
</cp:coreProperties>
</file>